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7"/>
  </p:notesMasterIdLst>
  <p:handoutMasterIdLst>
    <p:handoutMasterId r:id="rId28"/>
  </p:handoutMasterIdLst>
  <p:sldIdLst>
    <p:sldId id="898" r:id="rId5"/>
    <p:sldId id="889" r:id="rId6"/>
    <p:sldId id="960" r:id="rId7"/>
    <p:sldId id="982" r:id="rId8"/>
    <p:sldId id="962" r:id="rId9"/>
    <p:sldId id="963" r:id="rId10"/>
    <p:sldId id="964" r:id="rId11"/>
    <p:sldId id="966" r:id="rId12"/>
    <p:sldId id="967" r:id="rId13"/>
    <p:sldId id="968" r:id="rId14"/>
    <p:sldId id="969" r:id="rId15"/>
    <p:sldId id="971" r:id="rId16"/>
    <p:sldId id="972" r:id="rId17"/>
    <p:sldId id="973" r:id="rId18"/>
    <p:sldId id="980" r:id="rId19"/>
    <p:sldId id="981" r:id="rId20"/>
    <p:sldId id="974" r:id="rId21"/>
    <p:sldId id="978" r:id="rId22"/>
    <p:sldId id="979" r:id="rId23"/>
    <p:sldId id="975" r:id="rId24"/>
    <p:sldId id="977" r:id="rId25"/>
    <p:sldId id="907" r:id="rId26"/>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2A176B-A450-7B40-C4F3-E9731A9F4A27}" name="Alessandro Minafra" initials="AM" userId="Alessandro Minafra" providerId="None"/>
  <p188:author id="{09B728D8-1A65-9682-4D60-14C2C6EF876F}" name="Mira Schütz" initials="MCS" userId="Mira Schütz"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947"/>
    <a:srgbClr val="D25270"/>
    <a:srgbClr val="D66682"/>
    <a:srgbClr val="FAFDFA"/>
    <a:srgbClr val="B8D944"/>
    <a:srgbClr val="CA5282"/>
    <a:srgbClr val="EE462F"/>
    <a:srgbClr val="864126"/>
    <a:srgbClr val="F4A29D"/>
    <a:srgbClr val="1689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Stile medio 1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10" autoAdjust="0"/>
    <p:restoredTop sz="74830" autoAdjust="0"/>
  </p:normalViewPr>
  <p:slideViewPr>
    <p:cSldViewPr snapToGrid="0" snapToObjects="1" showGuides="1">
      <p:cViewPr varScale="1">
        <p:scale>
          <a:sx n="125" d="100"/>
          <a:sy n="125" d="100"/>
        </p:scale>
        <p:origin x="1072" y="176"/>
      </p:cViewPr>
      <p:guideLst>
        <p:guide orient="horz" pos="1620"/>
        <p:guide pos="2880"/>
      </p:guideLst>
    </p:cSldViewPr>
  </p:slideViewPr>
  <p:outlineViewPr>
    <p:cViewPr>
      <p:scale>
        <a:sx n="33" d="100"/>
        <a:sy n="33" d="100"/>
      </p:scale>
      <p:origin x="0" y="0"/>
    </p:cViewPr>
  </p:outlineViewPr>
  <p:notesTextViewPr>
    <p:cViewPr>
      <p:scale>
        <a:sx n="140" d="100"/>
        <a:sy n="140" d="100"/>
      </p:scale>
      <p:origin x="0" y="-2752"/>
    </p:cViewPr>
  </p:notesTextViewPr>
  <p:sorterViewPr>
    <p:cViewPr>
      <p:scale>
        <a:sx n="66" d="100"/>
        <a:sy n="66" d="100"/>
      </p:scale>
      <p:origin x="0" y="0"/>
    </p:cViewPr>
  </p:sorterViewPr>
  <p:notesViewPr>
    <p:cSldViewPr snapToGrid="0" snapToObjects="1" showGuides="1">
      <p:cViewPr varScale="1">
        <p:scale>
          <a:sx n="150" d="100"/>
          <a:sy n="150" d="100"/>
        </p:scale>
        <p:origin x="60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dirty="0">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79B33-A94D-4C8C-88C2-619932967EF3}" type="datetimeFigureOut">
              <a:rPr lang="fr-CH" smtClean="0">
                <a:latin typeface="Arial" panose="020B0604020202020204" pitchFamily="34" charset="0"/>
              </a:rPr>
              <a:t>07.05.25</a:t>
            </a:fld>
            <a:endParaRPr lang="fr-CH" dirty="0">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dirty="0">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Arial" panose="020B0604020202020204" pitchFamily="34" charset="0"/>
              </a:rPr>
              <a:t>‹#›</a:t>
            </a:fld>
            <a:endParaRPr lang="fr-CH" dirty="0">
              <a:latin typeface="Arial" panose="020B0604020202020204" pitchFamily="34" charset="0"/>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F8103E42-5239-1A40-AD33-3EE7E9DDF5FD}" type="datetimeFigureOut">
              <a:rPr lang="fr-FR" smtClean="0"/>
              <a:pPr/>
              <a:t>07/05/2025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F50783-AAED-1941-8BCC-9F6140F0A6B1}" type="slidenum">
              <a:rPr lang="fr-FR" smtClean="0"/>
              <a:pPr/>
              <a:t>‹#›</a:t>
            </a:fld>
            <a:endParaRPr lang="fr-FR" dirty="0"/>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b="1" noProof="0" dirty="0"/>
          </a:p>
        </p:txBody>
      </p:sp>
      <p:sp>
        <p:nvSpPr>
          <p:cNvPr id="4" name="Segnaposto numero diapositiva 3"/>
          <p:cNvSpPr>
            <a:spLocks noGrp="1"/>
          </p:cNvSpPr>
          <p:nvPr>
            <p:ph type="sldNum" sz="quarter" idx="5"/>
          </p:nvPr>
        </p:nvSpPr>
        <p:spPr/>
        <p:txBody>
          <a:bodyPr/>
          <a:lstStyle/>
          <a:p>
            <a:fld id="{4CF50783-AAED-1941-8BCC-9F6140F0A6B1}" type="slidenum">
              <a:rPr lang="fr-FR" smtClean="0"/>
              <a:pPr/>
              <a:t>1</a:t>
            </a:fld>
            <a:endParaRPr lang="fr-FR" dirty="0"/>
          </a:p>
        </p:txBody>
      </p:sp>
    </p:spTree>
    <p:extLst>
      <p:ext uri="{BB962C8B-B14F-4D97-AF65-F5344CB8AC3E}">
        <p14:creationId xmlns:p14="http://schemas.microsoft.com/office/powerpoint/2010/main" val="302170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AAE92-6E83-0D40-B091-F6EBEFEFB6B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1922FC7-ED65-78B3-B78F-A0E311C82C0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29A4F41-C960-F982-B38F-0194BEEF39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Choosing the right ion exchange technique depends on the protein’s isoelectric point. At pH below the </a:t>
            </a:r>
            <a:r>
              <a:rPr lang="en-US" dirty="0" err="1">
                <a:solidFill>
                  <a:srgbClr val="0E0E0E"/>
                </a:solidFill>
                <a:effectLst/>
                <a:latin typeface=".AppleSystemUIFont"/>
              </a:rPr>
              <a:t>pI</a:t>
            </a:r>
            <a:r>
              <a:rPr lang="en-US" dirty="0">
                <a:solidFill>
                  <a:srgbClr val="0E0E0E"/>
                </a:solidFill>
                <a:effectLst/>
                <a:latin typeface=".AppleSystemUIFont"/>
              </a:rPr>
              <a:t>, the protein is positively charged, favoring cation exchange. Above the </a:t>
            </a:r>
            <a:r>
              <a:rPr lang="en-US" dirty="0" err="1">
                <a:solidFill>
                  <a:srgbClr val="0E0E0E"/>
                </a:solidFill>
                <a:effectLst/>
                <a:latin typeface=".AppleSystemUIFont"/>
              </a:rPr>
              <a:t>pI</a:t>
            </a:r>
            <a:r>
              <a:rPr lang="en-US" dirty="0">
                <a:solidFill>
                  <a:srgbClr val="0E0E0E"/>
                </a:solidFill>
                <a:effectLst/>
                <a:latin typeface=".AppleSystemUIFont"/>
              </a:rPr>
              <a:t>, the protein is negatively charged, favoring anion exchange. Adjust the buffer pH accordingly to optimize separation and binding</a:t>
            </a:r>
          </a:p>
        </p:txBody>
      </p:sp>
      <p:sp>
        <p:nvSpPr>
          <p:cNvPr id="4" name="Segnaposto numero diapositiva 3">
            <a:extLst>
              <a:ext uri="{FF2B5EF4-FFF2-40B4-BE49-F238E27FC236}">
                <a16:creationId xmlns:a16="http://schemas.microsoft.com/office/drawing/2014/main" id="{2180DC73-5249-A03C-942D-908B5529158F}"/>
              </a:ext>
            </a:extLst>
          </p:cNvPr>
          <p:cNvSpPr>
            <a:spLocks noGrp="1"/>
          </p:cNvSpPr>
          <p:nvPr>
            <p:ph type="sldNum" sz="quarter" idx="5"/>
          </p:nvPr>
        </p:nvSpPr>
        <p:spPr/>
        <p:txBody>
          <a:bodyPr/>
          <a:lstStyle/>
          <a:p>
            <a:fld id="{4CF50783-AAED-1941-8BCC-9F6140F0A6B1}" type="slidenum">
              <a:rPr lang="fr-FR" smtClean="0"/>
              <a:pPr/>
              <a:t>10</a:t>
            </a:fld>
            <a:endParaRPr lang="fr-FR" dirty="0"/>
          </a:p>
        </p:txBody>
      </p:sp>
    </p:spTree>
    <p:extLst>
      <p:ext uri="{BB962C8B-B14F-4D97-AF65-F5344CB8AC3E}">
        <p14:creationId xmlns:p14="http://schemas.microsoft.com/office/powerpoint/2010/main" val="961553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32BC7-7C30-3707-381E-69969F3C270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506ABBD-DFFF-F867-4A07-AE9981B7C2B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060791F-6439-1AB8-E442-15B766E1F9F2}"/>
              </a:ext>
            </a:extLst>
          </p:cNvPr>
          <p:cNvSpPr>
            <a:spLocks noGrp="1"/>
          </p:cNvSpPr>
          <p:nvPr>
            <p:ph type="body" idx="1"/>
          </p:nvPr>
        </p:nvSpPr>
        <p:spPr/>
        <p:txBody>
          <a:bodyPr/>
          <a:lstStyle/>
          <a:p>
            <a:r>
              <a:rPr lang="en-US" b="1" dirty="0">
                <a:solidFill>
                  <a:srgbClr val="0E0E0E"/>
                </a:solidFill>
                <a:effectLst/>
                <a:latin typeface=".AppleSystemUIFont"/>
              </a:rPr>
              <a:t>Introduction</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In this slide, we will discuss the most common resins used in ion exchange chromatography, their properties, and their applications.</a:t>
            </a:r>
          </a:p>
          <a:p>
            <a:pPr>
              <a:spcBef>
                <a:spcPts val="900"/>
              </a:spcBef>
            </a:pPr>
            <a:r>
              <a:rPr lang="en-US" dirty="0">
                <a:solidFill>
                  <a:srgbClr val="0E0E0E"/>
                </a:solidFill>
                <a:effectLst/>
                <a:latin typeface=".AppleSystemUIFont"/>
              </a:rPr>
              <a:t>• Ion exchange resins are classified based on their ability to retain negatively or positively charged molecules, and the choice of resin depends on the target molecule and purification goals.</a:t>
            </a:r>
            <a:br>
              <a:rPr lang="en-US" dirty="0">
                <a:effectLst/>
              </a:rPr>
            </a:br>
            <a:endParaRPr lang="en-US" dirty="0">
              <a:effectLst/>
            </a:endParaRPr>
          </a:p>
          <a:p>
            <a:r>
              <a:rPr lang="en-US" b="1" dirty="0">
                <a:solidFill>
                  <a:srgbClr val="0E0E0E"/>
                </a:solidFill>
                <a:effectLst/>
                <a:latin typeface=".AppleSystemUIFont"/>
              </a:rPr>
              <a:t>Anion Exchange Resins</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1. </a:t>
            </a:r>
            <a:r>
              <a:rPr lang="en-US" b="1" dirty="0">
                <a:solidFill>
                  <a:srgbClr val="0E0E0E"/>
                </a:solidFill>
                <a:effectLst/>
                <a:latin typeface=".AppleSystemUIFont"/>
              </a:rPr>
              <a:t>RES Q</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This is a strong anion exchange resin designed to retain negatively charged molecules like nucleic acids and certain proteins.</a:t>
            </a:r>
          </a:p>
          <a:p>
            <a:pPr>
              <a:spcBef>
                <a:spcPts val="900"/>
              </a:spcBef>
            </a:pPr>
            <a:r>
              <a:rPr lang="en-US" dirty="0">
                <a:solidFill>
                  <a:srgbClr val="0E0E0E"/>
                </a:solidFill>
                <a:effectLst/>
                <a:latin typeface=".AppleSystemUIFont"/>
              </a:rPr>
              <a:t>• It’s widely used due to its high capacity and compatibility with a variety of samples.</a:t>
            </a:r>
          </a:p>
          <a:p>
            <a:pPr>
              <a:spcBef>
                <a:spcPts val="900"/>
              </a:spcBef>
            </a:pPr>
            <a:r>
              <a:rPr lang="en-US" dirty="0">
                <a:solidFill>
                  <a:srgbClr val="0E0E0E"/>
                </a:solidFill>
                <a:effectLst/>
                <a:latin typeface=".AppleSystemUIFont"/>
              </a:rPr>
              <a:t>2. </a:t>
            </a:r>
            <a:r>
              <a:rPr lang="en-US" b="1" dirty="0" err="1">
                <a:solidFill>
                  <a:srgbClr val="0E0E0E"/>
                </a:solidFill>
                <a:effectLst/>
                <a:latin typeface=".AppleSystemUIFont"/>
              </a:rPr>
              <a:t>HiTrap</a:t>
            </a:r>
            <a:r>
              <a:rPr lang="en-US" b="1" dirty="0">
                <a:solidFill>
                  <a:srgbClr val="0E0E0E"/>
                </a:solidFill>
                <a:effectLst/>
                <a:latin typeface=".AppleSystemUIFont"/>
              </a:rPr>
              <a:t> Q</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Another strong anion exchange resin. It is well-suited for both small- and large-scale protein purification workflows.</a:t>
            </a:r>
          </a:p>
          <a:p>
            <a:pPr>
              <a:spcBef>
                <a:spcPts val="900"/>
              </a:spcBef>
            </a:pPr>
            <a:r>
              <a:rPr lang="en-US" dirty="0">
                <a:solidFill>
                  <a:srgbClr val="0E0E0E"/>
                </a:solidFill>
                <a:effectLst/>
                <a:latin typeface=".AppleSystemUIFont"/>
              </a:rPr>
              <a:t>• Its high binding capacity makes it effective for general purification tasks.</a:t>
            </a:r>
          </a:p>
          <a:p>
            <a:pPr>
              <a:spcBef>
                <a:spcPts val="900"/>
              </a:spcBef>
            </a:pPr>
            <a:r>
              <a:rPr lang="en-US" dirty="0">
                <a:solidFill>
                  <a:srgbClr val="0E0E0E"/>
                </a:solidFill>
                <a:effectLst/>
                <a:latin typeface=".AppleSystemUIFont"/>
              </a:rPr>
              <a:t>3. </a:t>
            </a:r>
            <a:r>
              <a:rPr lang="en-US" b="1" dirty="0">
                <a:solidFill>
                  <a:srgbClr val="0E0E0E"/>
                </a:solidFill>
                <a:effectLst/>
                <a:latin typeface=".AppleSystemUIFont"/>
              </a:rPr>
              <a:t>Mono Q</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Mono Q is a high-resolution anion exchange resin, often used when fine separation of negatively charged biomolecules is required.</a:t>
            </a:r>
          </a:p>
          <a:p>
            <a:pPr>
              <a:spcBef>
                <a:spcPts val="900"/>
              </a:spcBef>
            </a:pPr>
            <a:r>
              <a:rPr lang="en-US" dirty="0">
                <a:solidFill>
                  <a:srgbClr val="0E0E0E"/>
                </a:solidFill>
                <a:effectLst/>
                <a:latin typeface=".AppleSystemUIFont"/>
              </a:rPr>
              <a:t>• It’s particularly useful for analytical purposes or in cases where detailed separation is needed.</a:t>
            </a:r>
          </a:p>
          <a:p>
            <a:endParaRPr lang="en-US" dirty="0">
              <a:effectLst/>
            </a:endParaRPr>
          </a:p>
          <a:p>
            <a:endParaRPr lang="en-US" dirty="0">
              <a:effectLst/>
            </a:endParaRPr>
          </a:p>
          <a:p>
            <a:r>
              <a:rPr lang="en-US" b="1" dirty="0">
                <a:solidFill>
                  <a:srgbClr val="0E0E0E"/>
                </a:solidFill>
                <a:effectLst/>
                <a:latin typeface=".AppleSystemUIFont"/>
              </a:rPr>
              <a:t>Cation Exchange Resins</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1. </a:t>
            </a:r>
            <a:r>
              <a:rPr lang="en-US" b="1" dirty="0" err="1">
                <a:solidFill>
                  <a:srgbClr val="0E0E0E"/>
                </a:solidFill>
                <a:effectLst/>
                <a:latin typeface=".AppleSystemUIFont"/>
              </a:rPr>
              <a:t>HiTrap</a:t>
            </a:r>
            <a:r>
              <a:rPr lang="en-US" b="1" dirty="0">
                <a:solidFill>
                  <a:srgbClr val="0E0E0E"/>
                </a:solidFill>
                <a:effectLst/>
                <a:latin typeface=".AppleSystemUIFont"/>
              </a:rPr>
              <a:t> S</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a:t>
            </a:r>
            <a:r>
              <a:rPr lang="en-US" dirty="0" err="1">
                <a:solidFill>
                  <a:srgbClr val="0E0E0E"/>
                </a:solidFill>
                <a:effectLst/>
                <a:latin typeface=".AppleSystemUIFont"/>
              </a:rPr>
              <a:t>HiTrap</a:t>
            </a:r>
            <a:r>
              <a:rPr lang="en-US" dirty="0">
                <a:solidFill>
                  <a:srgbClr val="0E0E0E"/>
                </a:solidFill>
                <a:effectLst/>
                <a:latin typeface=".AppleSystemUIFont"/>
              </a:rPr>
              <a:t> S is a strong cation exchange resin that binds positively charged molecules such as basic proteins and peptides.</a:t>
            </a:r>
          </a:p>
          <a:p>
            <a:pPr>
              <a:spcBef>
                <a:spcPts val="900"/>
              </a:spcBef>
            </a:pPr>
            <a:r>
              <a:rPr lang="en-US" dirty="0">
                <a:solidFill>
                  <a:srgbClr val="0E0E0E"/>
                </a:solidFill>
                <a:effectLst/>
                <a:latin typeface=".AppleSystemUIFont"/>
              </a:rPr>
              <a:t>• It is commonly used in preparative chromatography for protein purification.</a:t>
            </a:r>
          </a:p>
          <a:p>
            <a:pPr>
              <a:spcBef>
                <a:spcPts val="900"/>
              </a:spcBef>
            </a:pPr>
            <a:r>
              <a:rPr lang="en-US" dirty="0">
                <a:solidFill>
                  <a:srgbClr val="0E0E0E"/>
                </a:solidFill>
                <a:effectLst/>
                <a:latin typeface=".AppleSystemUIFont"/>
              </a:rPr>
              <a:t>2. </a:t>
            </a:r>
            <a:r>
              <a:rPr lang="en-US" b="1" dirty="0">
                <a:solidFill>
                  <a:srgbClr val="0E0E0E"/>
                </a:solidFill>
                <a:effectLst/>
                <a:latin typeface=".AppleSystemUIFont"/>
              </a:rPr>
              <a:t>RES S</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Similar to </a:t>
            </a:r>
            <a:r>
              <a:rPr lang="en-US" dirty="0" err="1">
                <a:solidFill>
                  <a:srgbClr val="0E0E0E"/>
                </a:solidFill>
                <a:effectLst/>
                <a:latin typeface=".AppleSystemUIFont"/>
              </a:rPr>
              <a:t>HiTrap</a:t>
            </a:r>
            <a:r>
              <a:rPr lang="en-US" dirty="0">
                <a:solidFill>
                  <a:srgbClr val="0E0E0E"/>
                </a:solidFill>
                <a:effectLst/>
                <a:latin typeface=".AppleSystemUIFont"/>
              </a:rPr>
              <a:t> S, but with a higher capacity for positively charged biomolecules.</a:t>
            </a:r>
          </a:p>
          <a:p>
            <a:pPr>
              <a:spcBef>
                <a:spcPts val="900"/>
              </a:spcBef>
            </a:pPr>
            <a:r>
              <a:rPr lang="en-US" dirty="0">
                <a:solidFill>
                  <a:srgbClr val="0E0E0E"/>
                </a:solidFill>
                <a:effectLst/>
                <a:latin typeface=".AppleSystemUIFont"/>
              </a:rPr>
              <a:t>• This resin is ideal for larger-scale purification or when working with high-concentration samples.</a:t>
            </a:r>
          </a:p>
          <a:p>
            <a:br>
              <a:rPr lang="en-US" dirty="0">
                <a:effectLst/>
              </a:rPr>
            </a:b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p:txBody>
      </p:sp>
      <p:sp>
        <p:nvSpPr>
          <p:cNvPr id="4" name="Segnaposto numero diapositiva 3">
            <a:extLst>
              <a:ext uri="{FF2B5EF4-FFF2-40B4-BE49-F238E27FC236}">
                <a16:creationId xmlns:a16="http://schemas.microsoft.com/office/drawing/2014/main" id="{44C75CAB-B605-7870-5DF6-083A5D879E0A}"/>
              </a:ext>
            </a:extLst>
          </p:cNvPr>
          <p:cNvSpPr>
            <a:spLocks noGrp="1"/>
          </p:cNvSpPr>
          <p:nvPr>
            <p:ph type="sldNum" sz="quarter" idx="5"/>
          </p:nvPr>
        </p:nvSpPr>
        <p:spPr/>
        <p:txBody>
          <a:bodyPr/>
          <a:lstStyle/>
          <a:p>
            <a:fld id="{4CF50783-AAED-1941-8BCC-9F6140F0A6B1}" type="slidenum">
              <a:rPr lang="fr-FR" smtClean="0"/>
              <a:pPr/>
              <a:t>11</a:t>
            </a:fld>
            <a:endParaRPr lang="fr-FR" dirty="0"/>
          </a:p>
        </p:txBody>
      </p:sp>
    </p:spTree>
    <p:extLst>
      <p:ext uri="{BB962C8B-B14F-4D97-AF65-F5344CB8AC3E}">
        <p14:creationId xmlns:p14="http://schemas.microsoft.com/office/powerpoint/2010/main" val="391325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69F57-7E41-3790-238B-143E933824E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1243BA6-167A-3454-7C23-D2107D9ABBC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4FCCE5C-5F06-D2B7-A402-51D914828CC8}"/>
              </a:ext>
            </a:extLst>
          </p:cNvPr>
          <p:cNvSpPr>
            <a:spLocks noGrp="1"/>
          </p:cNvSpPr>
          <p:nvPr>
            <p:ph type="body" idx="1"/>
          </p:nvPr>
        </p:nvSpPr>
        <p:spPr/>
        <p:txBody>
          <a:bodyPr/>
          <a:lstStyle/>
          <a:p>
            <a:r>
              <a:rPr lang="en-US" b="1" dirty="0">
                <a:solidFill>
                  <a:srgbClr val="0E0E0E"/>
                </a:solidFill>
                <a:effectLst/>
                <a:latin typeface=".AppleSystemUIFont"/>
              </a:rPr>
              <a:t>Specialized Resin</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1. </a:t>
            </a:r>
            <a:r>
              <a:rPr lang="en-US" b="1" dirty="0">
                <a:solidFill>
                  <a:srgbClr val="0E0E0E"/>
                </a:solidFill>
                <a:effectLst/>
                <a:latin typeface=".AppleSystemUIFont"/>
              </a:rPr>
              <a:t>Heparin Resin</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Heparin resin is unique because it combines affinity and ion exchange properties.</a:t>
            </a:r>
          </a:p>
          <a:p>
            <a:pPr>
              <a:spcBef>
                <a:spcPts val="900"/>
              </a:spcBef>
            </a:pPr>
            <a:r>
              <a:rPr lang="en-US" dirty="0">
                <a:solidFill>
                  <a:srgbClr val="0E0E0E"/>
                </a:solidFill>
                <a:effectLst/>
                <a:latin typeface=".AppleSystemUIFont"/>
              </a:rPr>
              <a:t>• It binds specifically to proteins with heparin-binding domains, such as growth factors, coagulation factors, and DNA-binding proteins.</a:t>
            </a:r>
          </a:p>
          <a:p>
            <a:pPr>
              <a:spcBef>
                <a:spcPts val="900"/>
              </a:spcBef>
            </a:pPr>
            <a:r>
              <a:rPr lang="en-US" dirty="0">
                <a:solidFill>
                  <a:srgbClr val="0E0E0E"/>
                </a:solidFill>
                <a:effectLst/>
                <a:latin typeface=".AppleSystemUIFont"/>
              </a:rPr>
              <a:t>• This resin is a versatile choice for purifying biomolecules with specific binding affinities.</a:t>
            </a:r>
          </a:p>
          <a:p>
            <a:br>
              <a:rPr lang="en-US" dirty="0">
                <a:effectLst/>
              </a:rPr>
            </a:br>
            <a:endParaRPr lang="en-US" dirty="0">
              <a:effectLst/>
            </a:endParaRPr>
          </a:p>
          <a:p>
            <a:r>
              <a:rPr lang="en-US" b="1" dirty="0">
                <a:solidFill>
                  <a:srgbClr val="0E0E0E"/>
                </a:solidFill>
                <a:effectLst/>
                <a:latin typeface=".AppleSystemUIFont"/>
              </a:rPr>
              <a:t>Conclusion</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The choice of resin plays a critical role in achieving successful purification.</a:t>
            </a:r>
          </a:p>
          <a:p>
            <a:pPr>
              <a:spcBef>
                <a:spcPts val="900"/>
              </a:spcBef>
            </a:pPr>
            <a:r>
              <a:rPr lang="en-US" dirty="0">
                <a:solidFill>
                  <a:srgbClr val="0E0E0E"/>
                </a:solidFill>
                <a:effectLst/>
                <a:latin typeface=".AppleSystemUIFont"/>
              </a:rPr>
              <a:t>• RES Q, </a:t>
            </a:r>
            <a:r>
              <a:rPr lang="en-US" dirty="0" err="1">
                <a:solidFill>
                  <a:srgbClr val="0E0E0E"/>
                </a:solidFill>
                <a:effectLst/>
                <a:latin typeface=".AppleSystemUIFont"/>
              </a:rPr>
              <a:t>HiTrap</a:t>
            </a:r>
            <a:r>
              <a:rPr lang="en-US" dirty="0">
                <a:solidFill>
                  <a:srgbClr val="0E0E0E"/>
                </a:solidFill>
                <a:effectLst/>
                <a:latin typeface=".AppleSystemUIFont"/>
              </a:rPr>
              <a:t> Q, and Mono Q are excellent for separating negatively charged molecules, while </a:t>
            </a:r>
            <a:r>
              <a:rPr lang="en-US" dirty="0" err="1">
                <a:solidFill>
                  <a:srgbClr val="0E0E0E"/>
                </a:solidFill>
                <a:effectLst/>
                <a:latin typeface=".AppleSystemUIFont"/>
              </a:rPr>
              <a:t>HiTrap</a:t>
            </a:r>
            <a:r>
              <a:rPr lang="en-US" dirty="0">
                <a:solidFill>
                  <a:srgbClr val="0E0E0E"/>
                </a:solidFill>
                <a:effectLst/>
                <a:latin typeface=".AppleSystemUIFont"/>
              </a:rPr>
              <a:t> S and RES S focus on positively charged targets.</a:t>
            </a:r>
          </a:p>
          <a:p>
            <a:pPr>
              <a:spcBef>
                <a:spcPts val="900"/>
              </a:spcBef>
            </a:pPr>
            <a:r>
              <a:rPr lang="en-US" dirty="0">
                <a:solidFill>
                  <a:srgbClr val="0E0E0E"/>
                </a:solidFill>
                <a:effectLst/>
                <a:latin typeface=".AppleSystemUIFont"/>
              </a:rPr>
              <a:t>• Heparin resin is specialized for more specific applications, making it a valuable tool in many research contexts.</a:t>
            </a:r>
          </a:p>
          <a:p>
            <a:br>
              <a:rPr lang="en-US" dirty="0">
                <a:effectLst/>
              </a:rPr>
            </a:br>
            <a:endParaRPr lang="en-US" dirty="0">
              <a:effectLst/>
            </a:endParaRPr>
          </a:p>
          <a:p>
            <a:r>
              <a:rPr lang="en-US" b="1" dirty="0">
                <a:solidFill>
                  <a:srgbClr val="0E0E0E"/>
                </a:solidFill>
                <a:effectLst/>
                <a:latin typeface=".AppleSystemUIFont"/>
              </a:rPr>
              <a:t>Tip for the Audience:</a:t>
            </a:r>
            <a:r>
              <a:rPr lang="en-US" dirty="0">
                <a:solidFill>
                  <a:srgbClr val="0E0E0E"/>
                </a:solidFill>
                <a:effectLst/>
                <a:latin typeface=".AppleSystemUIFont"/>
              </a:rPr>
              <a:t> Always consider the charge of your target molecule and the resolution required for your application when selecting a resin.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p:txBody>
      </p:sp>
      <p:sp>
        <p:nvSpPr>
          <p:cNvPr id="4" name="Segnaposto numero diapositiva 3">
            <a:extLst>
              <a:ext uri="{FF2B5EF4-FFF2-40B4-BE49-F238E27FC236}">
                <a16:creationId xmlns:a16="http://schemas.microsoft.com/office/drawing/2014/main" id="{DC37A5C0-A7DD-8F5B-CEDC-38F0FAE393F6}"/>
              </a:ext>
            </a:extLst>
          </p:cNvPr>
          <p:cNvSpPr>
            <a:spLocks noGrp="1"/>
          </p:cNvSpPr>
          <p:nvPr>
            <p:ph type="sldNum" sz="quarter" idx="5"/>
          </p:nvPr>
        </p:nvSpPr>
        <p:spPr/>
        <p:txBody>
          <a:bodyPr/>
          <a:lstStyle/>
          <a:p>
            <a:fld id="{4CF50783-AAED-1941-8BCC-9F6140F0A6B1}" type="slidenum">
              <a:rPr lang="fr-FR" smtClean="0"/>
              <a:pPr/>
              <a:t>12</a:t>
            </a:fld>
            <a:endParaRPr lang="fr-FR" dirty="0"/>
          </a:p>
        </p:txBody>
      </p:sp>
    </p:spTree>
    <p:extLst>
      <p:ext uri="{BB962C8B-B14F-4D97-AF65-F5344CB8AC3E}">
        <p14:creationId xmlns:p14="http://schemas.microsoft.com/office/powerpoint/2010/main" val="326811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E47B7-332B-6CD9-69D3-54BD464394C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3FFD356-62BB-FD8D-E7A7-FF76EE93BBB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AA1C9FB-198E-F8A5-8214-7F28E1DE8697}"/>
              </a:ext>
            </a:extLst>
          </p:cNvPr>
          <p:cNvSpPr>
            <a:spLocks noGrp="1"/>
          </p:cNvSpPr>
          <p:nvPr>
            <p:ph type="body" idx="1"/>
          </p:nvPr>
        </p:nvSpPr>
        <p:spPr/>
        <p:txBody>
          <a:bodyPr/>
          <a:lstStyle/>
          <a:p>
            <a:pPr>
              <a:spcBef>
                <a:spcPts val="900"/>
              </a:spcBef>
            </a:pPr>
            <a:r>
              <a:rPr lang="en-US" dirty="0">
                <a:solidFill>
                  <a:srgbClr val="0E0E0E"/>
                </a:solidFill>
                <a:effectLst/>
                <a:latin typeface=".AppleSystemUIFont"/>
              </a:rPr>
              <a:t>What you will do tomorrow </a:t>
            </a:r>
          </a:p>
          <a:p>
            <a:pPr>
              <a:spcBef>
                <a:spcPts val="900"/>
              </a:spcBef>
            </a:pP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Introduction:</a:t>
            </a:r>
            <a:endParaRPr lang="en-US" dirty="0">
              <a:solidFill>
                <a:srgbClr val="0E0E0E"/>
              </a:solidFill>
              <a:effectLst/>
              <a:latin typeface=".AppleSystemUIFont"/>
            </a:endParaRPr>
          </a:p>
          <a:p>
            <a:r>
              <a:rPr lang="en-US" dirty="0">
                <a:solidFill>
                  <a:srgbClr val="0E0E0E"/>
                </a:solidFill>
                <a:effectLst/>
                <a:latin typeface=".AppleSystemUIFont"/>
              </a:rPr>
              <a:t>Let’s talk about size exclusion chromatography, or SEC, a technique widely used in protein purification and molecular analysis.</a:t>
            </a:r>
          </a:p>
          <a:p>
            <a:pPr>
              <a:spcBef>
                <a:spcPts val="900"/>
              </a:spcBef>
            </a:pPr>
            <a:r>
              <a:rPr lang="en-US" dirty="0">
                <a:solidFill>
                  <a:srgbClr val="0E0E0E"/>
                </a:solidFill>
                <a:effectLst/>
                <a:latin typeface=".AppleSystemUIFont"/>
              </a:rPr>
              <a:t>• SEC is unique because it separates molecules based on their size, not charge or other properties.</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How It Works:</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The column is packed with porous beads that act like tiny sieves.</a:t>
            </a:r>
          </a:p>
          <a:p>
            <a:pPr>
              <a:spcBef>
                <a:spcPts val="900"/>
              </a:spcBef>
            </a:pPr>
            <a:r>
              <a:rPr lang="en-US" dirty="0">
                <a:solidFill>
                  <a:srgbClr val="0E0E0E"/>
                </a:solidFill>
                <a:effectLst/>
                <a:latin typeface=".AppleSystemUIFont"/>
              </a:rPr>
              <a:t>• Large molecules, like aggregates, cannot enter the pores, so they take a shorter path and elute first.</a:t>
            </a:r>
          </a:p>
          <a:p>
            <a:pPr>
              <a:spcBef>
                <a:spcPts val="900"/>
              </a:spcBef>
            </a:pPr>
            <a:r>
              <a:rPr lang="en-US" dirty="0">
                <a:solidFill>
                  <a:srgbClr val="0E0E0E"/>
                </a:solidFill>
                <a:effectLst/>
                <a:latin typeface=".AppleSystemUIFont"/>
              </a:rPr>
              <a:t>• Smaller molecules, such as monomers, can enter the pores and take a longer path, eluting later.</a:t>
            </a:r>
          </a:p>
          <a:p>
            <a:pPr>
              <a:spcBef>
                <a:spcPts val="900"/>
              </a:spcBef>
            </a:pPr>
            <a:endParaRPr lang="en-US" b="1" dirty="0">
              <a:solidFill>
                <a:srgbClr val="0E0E0E"/>
              </a:solidFill>
              <a:effectLst/>
              <a:latin typeface=".AppleSystemUIFont"/>
            </a:endParaRPr>
          </a:p>
          <a:p>
            <a:pPr>
              <a:spcBef>
                <a:spcPts val="900"/>
              </a:spcBef>
            </a:pPr>
            <a:r>
              <a:rPr lang="en-US" b="1" dirty="0">
                <a:solidFill>
                  <a:srgbClr val="0E0E0E"/>
                </a:solidFill>
                <a:effectLst/>
                <a:latin typeface=".AppleSystemUIFont"/>
              </a:rPr>
              <a:t>Applications:</a:t>
            </a:r>
            <a:endParaRPr lang="en-US" dirty="0">
              <a:solidFill>
                <a:srgbClr val="0E0E0E"/>
              </a:solidFill>
              <a:effectLst/>
              <a:latin typeface=".AppleSystemUIFont"/>
            </a:endParaRPr>
          </a:p>
          <a:p>
            <a:pPr marL="0" marR="0" lvl="0" indent="0" algn="l" defTabSz="914400" rtl="0" eaLnBrk="1" fontAlgn="auto" latinLnBrk="0" hangingPunct="1">
              <a:lnSpc>
                <a:spcPct val="100000"/>
              </a:lnSpc>
              <a:spcBef>
                <a:spcPts val="900"/>
              </a:spcBef>
              <a:spcAft>
                <a:spcPts val="0"/>
              </a:spcAft>
              <a:buClrTx/>
              <a:buSzTx/>
              <a:buFontTx/>
              <a:buNone/>
              <a:tabLst/>
              <a:defRPr/>
            </a:pPr>
            <a:r>
              <a:rPr lang="en-US" dirty="0">
                <a:solidFill>
                  <a:srgbClr val="0E0E0E"/>
                </a:solidFill>
                <a:effectLst/>
                <a:latin typeface=".AppleSystemUIFont"/>
              </a:rPr>
              <a:t>• SEC is primarily used to separate monomers from aggregates,</a:t>
            </a:r>
            <a:r>
              <a:rPr lang="en-US" sz="1200" dirty="0">
                <a:solidFill>
                  <a:schemeClr val="tx2"/>
                </a:solidFill>
              </a:rPr>
              <a:t> Separation of monomers from multimers </a:t>
            </a:r>
            <a:endParaRPr lang="en-US" sz="1200" dirty="0">
              <a:solidFill>
                <a:schemeClr val="tx2"/>
              </a:solidFill>
              <a:effectLst/>
            </a:endParaRPr>
          </a:p>
          <a:p>
            <a:pPr>
              <a:spcBef>
                <a:spcPts val="900"/>
              </a:spcBef>
            </a:pPr>
            <a:r>
              <a:rPr lang="en-US" dirty="0">
                <a:solidFill>
                  <a:srgbClr val="0E0E0E"/>
                </a:solidFill>
                <a:effectLst/>
                <a:latin typeface=".AppleSystemUIFont"/>
              </a:rPr>
              <a:t> ensuring that the final purified protein is in its correct form.</a:t>
            </a:r>
          </a:p>
          <a:p>
            <a:pPr>
              <a:spcBef>
                <a:spcPts val="900"/>
              </a:spcBef>
            </a:pPr>
            <a:r>
              <a:rPr lang="en-US" dirty="0">
                <a:solidFill>
                  <a:srgbClr val="0E0E0E"/>
                </a:solidFill>
                <a:effectLst/>
                <a:latin typeface=".AppleSystemUIFont"/>
              </a:rPr>
              <a:t>• It’s also a common final polishing step in protein purification pipelines.</a:t>
            </a:r>
          </a:p>
          <a:p>
            <a:pPr>
              <a:spcBef>
                <a:spcPts val="900"/>
              </a:spcBef>
            </a:pPr>
            <a:r>
              <a:rPr lang="en-US" dirty="0">
                <a:solidFill>
                  <a:srgbClr val="0E0E0E"/>
                </a:solidFill>
                <a:effectLst/>
                <a:latin typeface=".AppleSystemUIFont"/>
              </a:rPr>
              <a:t>• Additionally, SEC is used for analyzing molecular size distribution, which is critical in structural biology and protein formulation studies.</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Wrap-Up:</a:t>
            </a:r>
            <a:endParaRPr lang="en-US" dirty="0">
              <a:solidFill>
                <a:srgbClr val="0E0E0E"/>
              </a:solidFill>
              <a:effectLst/>
              <a:latin typeface=".AppleSystemUIFont"/>
            </a:endParaRPr>
          </a:p>
          <a:p>
            <a:r>
              <a:rPr lang="en-US" dirty="0">
                <a:solidFill>
                  <a:srgbClr val="0E0E0E"/>
                </a:solidFill>
                <a:effectLst/>
                <a:latin typeface=".AppleSystemUIFont"/>
              </a:rPr>
              <a:t>This makes SEC a powerful and essential technique in any protein purification workflow.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p:txBody>
      </p:sp>
      <p:sp>
        <p:nvSpPr>
          <p:cNvPr id="4" name="Segnaposto numero diapositiva 3">
            <a:extLst>
              <a:ext uri="{FF2B5EF4-FFF2-40B4-BE49-F238E27FC236}">
                <a16:creationId xmlns:a16="http://schemas.microsoft.com/office/drawing/2014/main" id="{2E33B433-79DE-A4D5-E2CD-FEC99BD15BE5}"/>
              </a:ext>
            </a:extLst>
          </p:cNvPr>
          <p:cNvSpPr>
            <a:spLocks noGrp="1"/>
          </p:cNvSpPr>
          <p:nvPr>
            <p:ph type="sldNum" sz="quarter" idx="5"/>
          </p:nvPr>
        </p:nvSpPr>
        <p:spPr/>
        <p:txBody>
          <a:bodyPr/>
          <a:lstStyle/>
          <a:p>
            <a:fld id="{4CF50783-AAED-1941-8BCC-9F6140F0A6B1}" type="slidenum">
              <a:rPr lang="fr-FR" smtClean="0"/>
              <a:pPr/>
              <a:t>13</a:t>
            </a:fld>
            <a:endParaRPr lang="fr-FR" dirty="0"/>
          </a:p>
        </p:txBody>
      </p:sp>
    </p:spTree>
    <p:extLst>
      <p:ext uri="{BB962C8B-B14F-4D97-AF65-F5344CB8AC3E}">
        <p14:creationId xmlns:p14="http://schemas.microsoft.com/office/powerpoint/2010/main" val="594266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5666C-755F-2A05-DCB9-94B4E8D7CC4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4B52FDF-FD27-D84B-FBC6-2E7C79891BE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17B2AD9-1194-C08C-D460-ED4C7FC3A212}"/>
              </a:ext>
            </a:extLst>
          </p:cNvPr>
          <p:cNvSpPr>
            <a:spLocks noGrp="1"/>
          </p:cNvSpPr>
          <p:nvPr>
            <p:ph type="body" idx="1"/>
          </p:nvPr>
        </p:nvSpPr>
        <p:spPr/>
        <p:txBody>
          <a:bodyPr/>
          <a:lstStyle/>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Introduction:</a:t>
            </a:r>
            <a:endParaRPr lang="en-US" dirty="0">
              <a:solidFill>
                <a:srgbClr val="0E0E0E"/>
              </a:solidFill>
              <a:effectLst/>
              <a:latin typeface=".AppleSystemUIFont"/>
            </a:endParaRPr>
          </a:p>
          <a:p>
            <a:r>
              <a:rPr lang="en-US" dirty="0">
                <a:solidFill>
                  <a:srgbClr val="0E0E0E"/>
                </a:solidFill>
                <a:effectLst/>
                <a:latin typeface=".AppleSystemUIFont"/>
              </a:rPr>
              <a:t>Now let’s look at the types of columns commonly used in SEC and how to select the right one for your needs.</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Column Types:</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a:t>
            </a:r>
            <a:r>
              <a:rPr lang="en-US" b="1" dirty="0" err="1">
                <a:solidFill>
                  <a:srgbClr val="0E0E0E"/>
                </a:solidFill>
                <a:effectLst/>
                <a:latin typeface=".AppleSystemUIFont"/>
              </a:rPr>
              <a:t>Superdex</a:t>
            </a:r>
            <a:r>
              <a:rPr lang="en-US" b="1" dirty="0">
                <a:solidFill>
                  <a:srgbClr val="0E0E0E"/>
                </a:solidFill>
                <a:effectLst/>
                <a:latin typeface=".AppleSystemUIFont"/>
              </a:rPr>
              <a:t> Columns:</a:t>
            </a:r>
            <a:endParaRPr lang="en-US" dirty="0">
              <a:solidFill>
                <a:srgbClr val="0E0E0E"/>
              </a:solidFill>
              <a:effectLst/>
              <a:latin typeface=".AppleSystemUIFont"/>
            </a:endParaRPr>
          </a:p>
          <a:p>
            <a:r>
              <a:rPr lang="en-US" dirty="0">
                <a:solidFill>
                  <a:srgbClr val="0E0E0E"/>
                </a:solidFill>
                <a:effectLst/>
                <a:latin typeface=".AppleSystemUIFont"/>
              </a:rPr>
              <a:t>These are high-resolution columns widely used for separating proteins and biomolecules. They’re suitable for both analytical and preparative work.</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Sephadex Columns:</a:t>
            </a:r>
            <a:endParaRPr lang="en-US" dirty="0">
              <a:solidFill>
                <a:srgbClr val="0E0E0E"/>
              </a:solidFill>
              <a:effectLst/>
              <a:latin typeface=".AppleSystemUIFont"/>
            </a:endParaRPr>
          </a:p>
          <a:p>
            <a:r>
              <a:rPr lang="en-US" dirty="0">
                <a:solidFill>
                  <a:srgbClr val="0E0E0E"/>
                </a:solidFill>
                <a:effectLst/>
                <a:latin typeface=".AppleSystemUIFont"/>
              </a:rPr>
              <a:t>These are made from cross-linked dextran, which is ideal for smaller molecules. They’re great when you’re working with peptides or small biomolecules.</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Bio-Gel P Columns:</a:t>
            </a:r>
            <a:endParaRPr lang="en-US" dirty="0">
              <a:solidFill>
                <a:srgbClr val="0E0E0E"/>
              </a:solidFill>
              <a:effectLst/>
              <a:latin typeface=".AppleSystemUIFont"/>
            </a:endParaRPr>
          </a:p>
          <a:p>
            <a:r>
              <a:rPr lang="en-US" dirty="0">
                <a:solidFill>
                  <a:srgbClr val="0E0E0E"/>
                </a:solidFill>
                <a:effectLst/>
                <a:latin typeface=".AppleSystemUIFont"/>
              </a:rPr>
              <a:t>These columns are designed for peptides and small proteins, offering reliable fractionation in that range.</a:t>
            </a:r>
          </a:p>
          <a:p>
            <a:br>
              <a:rPr lang="en-US" dirty="0">
                <a:solidFill>
                  <a:srgbClr val="0E0E0E"/>
                </a:solidFill>
                <a:effectLst/>
                <a:latin typeface=".AppleSystemUIFont"/>
              </a:rPr>
            </a:b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Selection Factors:</a:t>
            </a:r>
            <a:endParaRPr lang="en-US" dirty="0">
              <a:solidFill>
                <a:srgbClr val="0E0E0E"/>
              </a:solidFill>
              <a:effectLst/>
              <a:latin typeface=".AppleSystemUIFont"/>
            </a:endParaRPr>
          </a:p>
          <a:p>
            <a:r>
              <a:rPr lang="en-US" dirty="0">
                <a:solidFill>
                  <a:srgbClr val="0E0E0E"/>
                </a:solidFill>
                <a:effectLst/>
                <a:latin typeface=".AppleSystemUIFont"/>
              </a:rPr>
              <a:t>When choosing a column, consider the molecular weight range of your target molecule.</a:t>
            </a:r>
          </a:p>
          <a:p>
            <a:pPr>
              <a:spcBef>
                <a:spcPts val="900"/>
              </a:spcBef>
            </a:pPr>
            <a:r>
              <a:rPr lang="en-US" dirty="0">
                <a:solidFill>
                  <a:srgbClr val="0E0E0E"/>
                </a:solidFill>
                <a:effectLst/>
                <a:latin typeface=".AppleSystemUIFont"/>
              </a:rPr>
              <a:t>• For high-resolution applications, </a:t>
            </a:r>
            <a:r>
              <a:rPr lang="en-US" dirty="0" err="1">
                <a:solidFill>
                  <a:srgbClr val="0E0E0E"/>
                </a:solidFill>
                <a:effectLst/>
                <a:latin typeface=".AppleSystemUIFont"/>
              </a:rPr>
              <a:t>Superdex</a:t>
            </a:r>
            <a:r>
              <a:rPr lang="en-US" dirty="0">
                <a:solidFill>
                  <a:srgbClr val="0E0E0E"/>
                </a:solidFill>
                <a:effectLst/>
                <a:latin typeface=".AppleSystemUIFont"/>
              </a:rPr>
              <a:t> and </a:t>
            </a:r>
            <a:r>
              <a:rPr lang="en-US" dirty="0" err="1">
                <a:solidFill>
                  <a:srgbClr val="0E0E0E"/>
                </a:solidFill>
                <a:effectLst/>
                <a:latin typeface=".AppleSystemUIFont"/>
              </a:rPr>
              <a:t>TSKgel</a:t>
            </a:r>
            <a:r>
              <a:rPr lang="en-US" dirty="0">
                <a:solidFill>
                  <a:srgbClr val="0E0E0E"/>
                </a:solidFill>
                <a:effectLst/>
                <a:latin typeface=".AppleSystemUIFont"/>
              </a:rPr>
              <a:t> columns are great choices.</a:t>
            </a:r>
          </a:p>
          <a:p>
            <a:pPr>
              <a:spcBef>
                <a:spcPts val="900"/>
              </a:spcBef>
            </a:pPr>
            <a:r>
              <a:rPr lang="en-US" dirty="0">
                <a:solidFill>
                  <a:srgbClr val="0E0E0E"/>
                </a:solidFill>
                <a:effectLst/>
                <a:latin typeface=".AppleSystemUIFont"/>
              </a:rPr>
              <a:t>• For smaller molecules or peptides, Sephadex or Bio-Gel P columns are more suitable.</a:t>
            </a:r>
          </a:p>
          <a:p>
            <a:pPr>
              <a:spcBef>
                <a:spcPts val="900"/>
              </a:spcBef>
            </a:pPr>
            <a:r>
              <a:rPr lang="en-US" dirty="0">
                <a:solidFill>
                  <a:srgbClr val="0E0E0E"/>
                </a:solidFill>
                <a:effectLst/>
                <a:latin typeface=".AppleSystemUIFont"/>
              </a:rPr>
              <a:t>• Also, match the column size to your sample volume to maximize efficiency.</a:t>
            </a:r>
          </a:p>
          <a:p>
            <a:pPr>
              <a:spcBef>
                <a:spcPts val="900"/>
              </a:spcBef>
            </a:pPr>
            <a:endParaRPr lang="en-US" b="1" dirty="0">
              <a:solidFill>
                <a:srgbClr val="0E0E0E"/>
              </a:solidFill>
              <a:effectLst/>
              <a:latin typeface=".AppleSystemUIFont"/>
            </a:endParaRPr>
          </a:p>
          <a:p>
            <a:pPr>
              <a:spcBef>
                <a:spcPts val="900"/>
              </a:spcBef>
            </a:pPr>
            <a:r>
              <a:rPr lang="en-US" b="1" dirty="0">
                <a:solidFill>
                  <a:srgbClr val="0E0E0E"/>
                </a:solidFill>
                <a:effectLst/>
                <a:latin typeface=".AppleSystemUIFont"/>
              </a:rPr>
              <a:t>Conclusion:</a:t>
            </a:r>
            <a:endParaRPr lang="en-US" dirty="0">
              <a:solidFill>
                <a:srgbClr val="0E0E0E"/>
              </a:solidFill>
              <a:effectLst/>
              <a:latin typeface=".AppleSystemUIFont"/>
            </a:endParaRPr>
          </a:p>
          <a:p>
            <a:r>
              <a:rPr lang="en-US" dirty="0">
                <a:solidFill>
                  <a:srgbClr val="0E0E0E"/>
                </a:solidFill>
                <a:effectLst/>
                <a:latin typeface=".AppleSystemUIFont"/>
              </a:rPr>
              <a:t>Choosing the right column is essential for achieving the best separation and purification results. SEC is a versatile and critical tool for protein purification, and the column selection directly impacts its effectiveness.</a:t>
            </a:r>
          </a:p>
          <a:p>
            <a:endParaRPr lang="en-US" dirty="0">
              <a:solidFill>
                <a:srgbClr val="0E0E0E"/>
              </a:solidFill>
              <a:effectLst/>
              <a:latin typeface=".AppleSystemUIFont"/>
            </a:endParaRPr>
          </a:p>
          <a:p>
            <a:endParaRPr lang="en-US" dirty="0">
              <a:solidFill>
                <a:srgbClr val="0E0E0E"/>
              </a:solidFill>
              <a:effectLst/>
              <a:latin typeface=".AppleSystemUIFont"/>
            </a:endParaRPr>
          </a:p>
          <a:p>
            <a:pPr marL="342900" indent="-342900" algn="just">
              <a:spcBef>
                <a:spcPts val="900"/>
              </a:spcBef>
              <a:buAutoNum type="arabicPeriod"/>
            </a:pPr>
            <a:r>
              <a:rPr lang="en-US" sz="1200" b="1" dirty="0" err="1">
                <a:solidFill>
                  <a:schemeClr val="accent3"/>
                </a:solidFill>
                <a:effectLst/>
              </a:rPr>
              <a:t>Superdex</a:t>
            </a:r>
            <a:r>
              <a:rPr lang="en-US" sz="1200" b="1" dirty="0">
                <a:solidFill>
                  <a:schemeClr val="accent3"/>
                </a:solidFill>
                <a:effectLst/>
              </a:rPr>
              <a:t> Columns</a:t>
            </a:r>
          </a:p>
          <a:p>
            <a:pPr marL="628650" lvl="1" indent="-285750" algn="just">
              <a:spcBef>
                <a:spcPts val="900"/>
              </a:spcBef>
              <a:buFont typeface="Wingdings" pitchFamily="2" charset="2"/>
              <a:buChar char="ü"/>
            </a:pPr>
            <a:r>
              <a:rPr lang="en-US" sz="1200" dirty="0">
                <a:solidFill>
                  <a:schemeClr val="accent3"/>
                </a:solidFill>
                <a:effectLst/>
              </a:rPr>
              <a:t>High-resolution columns designed for separating proteins and other biomolecules.</a:t>
            </a:r>
          </a:p>
          <a:p>
            <a:pPr marL="628650" lvl="1" indent="-285750" algn="just">
              <a:spcBef>
                <a:spcPts val="900"/>
              </a:spcBef>
              <a:buFont typeface="Wingdings" pitchFamily="2" charset="2"/>
              <a:buChar char="ü"/>
            </a:pPr>
            <a:r>
              <a:rPr lang="en-US" sz="1200" dirty="0">
                <a:solidFill>
                  <a:schemeClr val="accent3"/>
                </a:solidFill>
                <a:effectLst/>
              </a:rPr>
              <a:t>Suitable for both analytical and preparative purposes.</a:t>
            </a:r>
          </a:p>
          <a:p>
            <a:pPr marL="1028700" lvl="2" indent="-342900">
              <a:spcBef>
                <a:spcPts val="900"/>
              </a:spcBef>
              <a:buAutoNum type="alphaLcPeriod"/>
            </a:pPr>
            <a:r>
              <a:rPr lang="en-US" sz="1200" b="1" dirty="0" err="1">
                <a:solidFill>
                  <a:schemeClr val="accent3"/>
                </a:solidFill>
                <a:effectLst/>
              </a:rPr>
              <a:t>Superdex</a:t>
            </a:r>
            <a:r>
              <a:rPr lang="en-US" sz="1200" b="1" dirty="0">
                <a:solidFill>
                  <a:schemeClr val="accent3"/>
                </a:solidFill>
                <a:effectLst/>
              </a:rPr>
              <a:t> Peptide small peptides and very small proteins (Mw&lt;10kDa)</a:t>
            </a:r>
          </a:p>
          <a:p>
            <a:pPr marL="1028700" lvl="2" indent="-342900">
              <a:spcBef>
                <a:spcPts val="900"/>
              </a:spcBef>
              <a:buFontTx/>
              <a:buAutoNum type="alphaLcPeriod"/>
            </a:pPr>
            <a:r>
              <a:rPr lang="en-US" sz="1200" b="1" dirty="0" err="1">
                <a:solidFill>
                  <a:schemeClr val="accent3"/>
                </a:solidFill>
                <a:effectLst/>
              </a:rPr>
              <a:t>Superdex</a:t>
            </a:r>
            <a:r>
              <a:rPr lang="en-US" sz="1200" b="1" dirty="0">
                <a:solidFill>
                  <a:schemeClr val="accent3"/>
                </a:solidFill>
                <a:effectLst/>
              </a:rPr>
              <a:t> 75 small-to-medium proteins (Mw 3-70 </a:t>
            </a:r>
            <a:r>
              <a:rPr lang="en-US" sz="1200" b="1" dirty="0" err="1">
                <a:solidFill>
                  <a:schemeClr val="accent3"/>
                </a:solidFill>
                <a:effectLst/>
              </a:rPr>
              <a:t>kDa</a:t>
            </a:r>
            <a:r>
              <a:rPr lang="en-US" sz="1200" b="1" dirty="0">
                <a:solidFill>
                  <a:schemeClr val="accent3"/>
                </a:solidFill>
                <a:effectLst/>
              </a:rPr>
              <a:t>)</a:t>
            </a:r>
          </a:p>
          <a:p>
            <a:pPr marL="1028700" lvl="2" indent="-342900">
              <a:spcBef>
                <a:spcPts val="900"/>
              </a:spcBef>
              <a:buFontTx/>
              <a:buAutoNum type="alphaLcPeriod"/>
            </a:pPr>
            <a:r>
              <a:rPr lang="en-US" sz="1200" b="1" dirty="0" err="1">
                <a:solidFill>
                  <a:schemeClr val="accent3"/>
                </a:solidFill>
                <a:effectLst/>
              </a:rPr>
              <a:t>Superdex</a:t>
            </a:r>
            <a:r>
              <a:rPr lang="en-US" sz="1200" b="1" dirty="0">
                <a:solidFill>
                  <a:schemeClr val="accent3"/>
                </a:solidFill>
                <a:effectLst/>
              </a:rPr>
              <a:t> 200 medium-to-large proteins and complexes</a:t>
            </a:r>
            <a:r>
              <a:rPr lang="en-US" sz="1200" dirty="0">
                <a:solidFill>
                  <a:schemeClr val="accent3"/>
                </a:solidFill>
                <a:effectLst/>
              </a:rPr>
              <a:t>  </a:t>
            </a:r>
            <a:r>
              <a:rPr lang="en-US" sz="1200" b="1" dirty="0">
                <a:solidFill>
                  <a:schemeClr val="accent3"/>
                </a:solidFill>
                <a:effectLst/>
              </a:rPr>
              <a:t>(Mw 10-600 </a:t>
            </a:r>
            <a:r>
              <a:rPr lang="en-US" sz="1200" b="1" dirty="0" err="1">
                <a:solidFill>
                  <a:schemeClr val="accent3"/>
                </a:solidFill>
                <a:effectLst/>
              </a:rPr>
              <a:t>kDa</a:t>
            </a:r>
            <a:r>
              <a:rPr lang="en-US" sz="1200" b="1" dirty="0">
                <a:solidFill>
                  <a:schemeClr val="accent3"/>
                </a:solidFill>
                <a:effectLst/>
              </a:rPr>
              <a:t>)</a:t>
            </a:r>
          </a:p>
          <a:p>
            <a:pPr lvl="2">
              <a:spcBef>
                <a:spcPts val="900"/>
              </a:spcBef>
            </a:pPr>
            <a:endParaRPr lang="en-US" sz="1200" b="1" dirty="0">
              <a:solidFill>
                <a:schemeClr val="accent3"/>
              </a:solidFill>
            </a:endParaRPr>
          </a:p>
          <a:p>
            <a:pPr>
              <a:spcBef>
                <a:spcPts val="900"/>
              </a:spcBef>
            </a:pPr>
            <a:r>
              <a:rPr lang="en-US" sz="1200" b="1" dirty="0">
                <a:solidFill>
                  <a:schemeClr val="accent3"/>
                </a:solidFill>
                <a:effectLst/>
              </a:rPr>
              <a:t>2.   Sephadex Columns</a:t>
            </a:r>
          </a:p>
          <a:p>
            <a:pPr marL="685800" lvl="1" indent="-342900" algn="just">
              <a:spcBef>
                <a:spcPts val="900"/>
              </a:spcBef>
              <a:buFont typeface="Wingdings" pitchFamily="2" charset="2"/>
              <a:buChar char="ü"/>
            </a:pPr>
            <a:r>
              <a:rPr lang="en-US" sz="1200" dirty="0">
                <a:solidFill>
                  <a:schemeClr val="accent3"/>
                </a:solidFill>
                <a:effectLst/>
              </a:rPr>
              <a:t>Made from cross-linked dextran, ideal for fractionation of smaller molecules</a:t>
            </a:r>
            <a:endParaRPr lang="en-US" sz="1200" b="1" dirty="0">
              <a:solidFill>
                <a:schemeClr val="accent3"/>
              </a:solidFill>
              <a:effectLst/>
            </a:endParaRPr>
          </a:p>
          <a:p>
            <a:pPr algn="just">
              <a:spcBef>
                <a:spcPts val="900"/>
              </a:spcBef>
            </a:pPr>
            <a:r>
              <a:rPr lang="en-US" sz="1200" b="1" dirty="0">
                <a:solidFill>
                  <a:schemeClr val="accent3"/>
                </a:solidFill>
                <a:effectLst/>
              </a:rPr>
              <a:t>3.  Bio-Gel P Columns</a:t>
            </a:r>
          </a:p>
          <a:p>
            <a:pPr marL="685800" lvl="1" indent="-342900" algn="just">
              <a:spcBef>
                <a:spcPts val="900"/>
              </a:spcBef>
              <a:buFont typeface="Wingdings" pitchFamily="2" charset="2"/>
              <a:buChar char="ü"/>
            </a:pPr>
            <a:r>
              <a:rPr lang="en-US" sz="1200" dirty="0">
                <a:solidFill>
                  <a:schemeClr val="accent3"/>
                </a:solidFill>
                <a:effectLst/>
              </a:rPr>
              <a:t>Designed for the separation of peptides and smaller proteins</a:t>
            </a:r>
          </a:p>
          <a:p>
            <a:endParaRPr lang="en-US" dirty="0">
              <a:solidFill>
                <a:srgbClr val="0E0E0E"/>
              </a:solidFill>
              <a:effectLst/>
              <a:latin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p:txBody>
      </p:sp>
      <p:sp>
        <p:nvSpPr>
          <p:cNvPr id="4" name="Segnaposto numero diapositiva 3">
            <a:extLst>
              <a:ext uri="{FF2B5EF4-FFF2-40B4-BE49-F238E27FC236}">
                <a16:creationId xmlns:a16="http://schemas.microsoft.com/office/drawing/2014/main" id="{81E9B3E2-29C6-AF71-1561-88373153CCAE}"/>
              </a:ext>
            </a:extLst>
          </p:cNvPr>
          <p:cNvSpPr>
            <a:spLocks noGrp="1"/>
          </p:cNvSpPr>
          <p:nvPr>
            <p:ph type="sldNum" sz="quarter" idx="5"/>
          </p:nvPr>
        </p:nvSpPr>
        <p:spPr/>
        <p:txBody>
          <a:bodyPr/>
          <a:lstStyle/>
          <a:p>
            <a:fld id="{4CF50783-AAED-1941-8BCC-9F6140F0A6B1}" type="slidenum">
              <a:rPr lang="fr-FR" smtClean="0"/>
              <a:pPr/>
              <a:t>14</a:t>
            </a:fld>
            <a:endParaRPr lang="fr-FR" dirty="0"/>
          </a:p>
        </p:txBody>
      </p:sp>
    </p:spTree>
    <p:extLst>
      <p:ext uri="{BB962C8B-B14F-4D97-AF65-F5344CB8AC3E}">
        <p14:creationId xmlns:p14="http://schemas.microsoft.com/office/powerpoint/2010/main" val="1328841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42D49-B130-3898-350E-C9B737B2D06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ECE8380-8177-902A-D8F5-F068EA4EF88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5E4896E-E32C-5B2F-C96F-81C2F0B5E9B1}"/>
              </a:ext>
            </a:extLst>
          </p:cNvPr>
          <p:cNvSpPr>
            <a:spLocks noGrp="1"/>
          </p:cNvSpPr>
          <p:nvPr>
            <p:ph type="body" idx="1"/>
          </p:nvPr>
        </p:nvSpPr>
        <p:spPr/>
        <p:txBody>
          <a:bodyPr/>
          <a:lstStyle/>
          <a:p>
            <a:r>
              <a:rPr lang="en-US" dirty="0">
                <a:solidFill>
                  <a:srgbClr val="0E0E0E"/>
                </a:solidFill>
                <a:effectLst/>
                <a:latin typeface=".AppleSystemUIFont"/>
              </a:rPr>
              <a:t>or very large proteins, protein complexes, or structures exceeding the capabilities of size exclusion chromatography, alternative techniques are required:</a:t>
            </a:r>
          </a:p>
          <a:p>
            <a:br>
              <a:rPr lang="en-US" dirty="0">
                <a:effectLst/>
              </a:rPr>
            </a:br>
            <a:r>
              <a:rPr lang="en-US" dirty="0">
                <a:effectLst/>
              </a:rPr>
              <a:t>we </a:t>
            </a:r>
            <a:r>
              <a:rPr lang="en-US" dirty="0" err="1">
                <a:effectLst/>
              </a:rPr>
              <a:t>resche</a:t>
            </a:r>
            <a:r>
              <a:rPr lang="en-US" dirty="0">
                <a:effectLst/>
              </a:rPr>
              <a:t> the protein with a </a:t>
            </a:r>
            <a:r>
              <a:rPr lang="en-US" dirty="0" err="1">
                <a:effectLst/>
              </a:rPr>
              <a:t>pipetes</a:t>
            </a:r>
            <a:r>
              <a:rPr lang="en-US" dirty="0">
                <a:effectLst/>
              </a:rPr>
              <a:t> and then we remove the density gradient by using </a:t>
            </a:r>
            <a:r>
              <a:rPr lang="en-US" dirty="0" err="1">
                <a:effectLst/>
              </a:rPr>
              <a:t>dyalisis</a:t>
            </a:r>
            <a:r>
              <a:rPr lang="en-US" dirty="0">
                <a:effectLst/>
              </a:rPr>
              <a:t> </a:t>
            </a:r>
          </a:p>
          <a:p>
            <a:r>
              <a:rPr lang="en-US" dirty="0">
                <a:solidFill>
                  <a:srgbClr val="0E0E0E"/>
                </a:solidFill>
                <a:effectLst/>
                <a:latin typeface=".AppleSystemUIFont"/>
              </a:rPr>
              <a:t>Density Gradient Ultracentrifugation</a:t>
            </a:r>
          </a:p>
          <a:p>
            <a:br>
              <a:rPr lang="en-US" dirty="0">
                <a:effectLst/>
              </a:rPr>
            </a:br>
            <a:endParaRPr lang="en-US" dirty="0">
              <a:effectLst/>
            </a:endParaRPr>
          </a:p>
          <a:p>
            <a:r>
              <a:rPr lang="en-US" dirty="0">
                <a:solidFill>
                  <a:srgbClr val="0E0E0E"/>
                </a:solidFill>
                <a:effectLst/>
                <a:latin typeface=".AppleSystemUIFont"/>
              </a:rPr>
              <a:t>Uses high-speed centrifugation with density gradients to separate particles by mass and density</a:t>
            </a:r>
          </a:p>
          <a:p>
            <a:r>
              <a:rPr lang="en-US" dirty="0">
                <a:solidFill>
                  <a:srgbClr val="0E0E0E"/>
                </a:solidFill>
                <a:effectLst/>
                <a:latin typeface=".AppleSystemUIFont"/>
              </a:rPr>
              <a:t>How It Works:</a:t>
            </a:r>
          </a:p>
          <a:p>
            <a:r>
              <a:rPr lang="en-US" dirty="0">
                <a:solidFill>
                  <a:srgbClr val="0E0E0E"/>
                </a:solidFill>
                <a:effectLst/>
                <a:latin typeface=".AppleSystemUIFont"/>
              </a:rPr>
              <a:t>A protein solution is loaded onto a pre-formed gradient (e.g., sucrose, Glycerol)</a:t>
            </a:r>
          </a:p>
          <a:p>
            <a:r>
              <a:rPr lang="en-US" dirty="0">
                <a:solidFill>
                  <a:srgbClr val="0E0E0E"/>
                </a:solidFill>
                <a:effectLst/>
                <a:latin typeface=".AppleSystemUIFont"/>
              </a:rPr>
              <a:t>Under centrifugal force, proteins migrate to their equilibrium density or sediment based on their size</a:t>
            </a:r>
          </a:p>
          <a:p>
            <a:br>
              <a:rPr lang="en-US" dirty="0">
                <a:effectLst/>
              </a:rPr>
            </a:br>
            <a:endParaRPr lang="en-US" dirty="0">
              <a:effectLst/>
            </a:endParaRPr>
          </a:p>
          <a:p>
            <a:r>
              <a:rPr lang="en-US" dirty="0">
                <a:solidFill>
                  <a:srgbClr val="0E0E0E"/>
                </a:solidFill>
                <a:effectLst/>
                <a:latin typeface=".AppleSystemUIFont"/>
              </a:rPr>
              <a:t>Applications:</a:t>
            </a:r>
          </a:p>
          <a:p>
            <a:r>
              <a:rPr lang="en-US" dirty="0">
                <a:solidFill>
                  <a:srgbClr val="0E0E0E"/>
                </a:solidFill>
                <a:effectLst/>
                <a:latin typeface=".AppleSystemUIFont"/>
              </a:rPr>
              <a:t>Purifying large protein complexes or organelles.</a:t>
            </a:r>
          </a:p>
          <a:p>
            <a:r>
              <a:rPr lang="en-US" dirty="0">
                <a:solidFill>
                  <a:srgbClr val="0E0E0E"/>
                </a:solidFill>
                <a:effectLst/>
                <a:latin typeface=".AppleSystemUIFont"/>
              </a:rPr>
              <a:t>Fractionating proteins or analyzing complex stability.</a:t>
            </a:r>
          </a:p>
          <a:p>
            <a:r>
              <a:rPr lang="en-US" dirty="0">
                <a:solidFill>
                  <a:srgbClr val="0E0E0E"/>
                </a:solidFill>
                <a:effectLst/>
                <a:latin typeface=".AppleSystemUIFont"/>
              </a:rPr>
              <a:t>  made this shorter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p:txBody>
      </p:sp>
      <p:sp>
        <p:nvSpPr>
          <p:cNvPr id="4" name="Segnaposto numero diapositiva 3">
            <a:extLst>
              <a:ext uri="{FF2B5EF4-FFF2-40B4-BE49-F238E27FC236}">
                <a16:creationId xmlns:a16="http://schemas.microsoft.com/office/drawing/2014/main" id="{9F89B78F-D563-9D05-8795-33BC47413C92}"/>
              </a:ext>
            </a:extLst>
          </p:cNvPr>
          <p:cNvSpPr>
            <a:spLocks noGrp="1"/>
          </p:cNvSpPr>
          <p:nvPr>
            <p:ph type="sldNum" sz="quarter" idx="5"/>
          </p:nvPr>
        </p:nvSpPr>
        <p:spPr/>
        <p:txBody>
          <a:bodyPr/>
          <a:lstStyle/>
          <a:p>
            <a:fld id="{4CF50783-AAED-1941-8BCC-9F6140F0A6B1}" type="slidenum">
              <a:rPr lang="fr-FR" smtClean="0"/>
              <a:pPr/>
              <a:t>15</a:t>
            </a:fld>
            <a:endParaRPr lang="fr-FR" dirty="0"/>
          </a:p>
        </p:txBody>
      </p:sp>
    </p:spTree>
    <p:extLst>
      <p:ext uri="{BB962C8B-B14F-4D97-AF65-F5344CB8AC3E}">
        <p14:creationId xmlns:p14="http://schemas.microsoft.com/office/powerpoint/2010/main" val="188153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69D5A-D8A8-D3E9-CD8C-C954911FECB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417D471-E586-3ACB-8FDA-CDCF020D3B9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BFAA924-697B-E9D6-9ABA-0D6671034B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It also creates a gradient of crosslinking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BS3 , </a:t>
            </a:r>
            <a:r>
              <a:rPr lang="en-US" dirty="0" err="1">
                <a:solidFill>
                  <a:srgbClr val="0E0E0E"/>
                </a:solidFill>
                <a:effectLst/>
                <a:latin typeface=".AppleSystemUIFont"/>
              </a:rPr>
              <a:t>reacw</a:t>
            </a:r>
            <a:r>
              <a:rPr lang="en-US" dirty="0">
                <a:solidFill>
                  <a:srgbClr val="0E0E0E"/>
                </a:solidFill>
                <a:effectLst/>
                <a:latin typeface=".AppleSystemUIFont"/>
              </a:rPr>
              <a:t> with the cysteine of the protein (</a:t>
            </a:r>
            <a:r>
              <a:rPr lang="en-US" dirty="0" err="1">
                <a:solidFill>
                  <a:srgbClr val="0E0E0E"/>
                </a:solidFill>
                <a:effectLst/>
                <a:latin typeface=".AppleSystemUIFont"/>
              </a:rPr>
              <a:t>thiolic</a:t>
            </a:r>
            <a:r>
              <a:rPr lang="en-US" dirty="0">
                <a:solidFill>
                  <a:srgbClr val="0E0E0E"/>
                </a:solidFill>
                <a:effectLst/>
                <a:latin typeface=".AppleSystemUIFont"/>
              </a:rPr>
              <a:t> group)</a:t>
            </a:r>
          </a:p>
        </p:txBody>
      </p:sp>
      <p:sp>
        <p:nvSpPr>
          <p:cNvPr id="4" name="Segnaposto numero diapositiva 3">
            <a:extLst>
              <a:ext uri="{FF2B5EF4-FFF2-40B4-BE49-F238E27FC236}">
                <a16:creationId xmlns:a16="http://schemas.microsoft.com/office/drawing/2014/main" id="{40A38FCF-EC08-55B8-175A-E924FC0C3690}"/>
              </a:ext>
            </a:extLst>
          </p:cNvPr>
          <p:cNvSpPr>
            <a:spLocks noGrp="1"/>
          </p:cNvSpPr>
          <p:nvPr>
            <p:ph type="sldNum" sz="quarter" idx="5"/>
          </p:nvPr>
        </p:nvSpPr>
        <p:spPr/>
        <p:txBody>
          <a:bodyPr/>
          <a:lstStyle/>
          <a:p>
            <a:fld id="{4CF50783-AAED-1941-8BCC-9F6140F0A6B1}" type="slidenum">
              <a:rPr lang="fr-FR" smtClean="0"/>
              <a:pPr/>
              <a:t>16</a:t>
            </a:fld>
            <a:endParaRPr lang="fr-FR" dirty="0"/>
          </a:p>
        </p:txBody>
      </p:sp>
    </p:spTree>
    <p:extLst>
      <p:ext uri="{BB962C8B-B14F-4D97-AF65-F5344CB8AC3E}">
        <p14:creationId xmlns:p14="http://schemas.microsoft.com/office/powerpoint/2010/main" val="3161391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91012-F738-C893-72F4-D29B08741E6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B6EBF80-4DD5-5040-285A-02C3F81483B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BDD0379-A87C-3A82-494B-F72B07F15EC2}"/>
              </a:ext>
            </a:extLst>
          </p:cNvPr>
          <p:cNvSpPr>
            <a:spLocks noGrp="1"/>
          </p:cNvSpPr>
          <p:nvPr>
            <p:ph type="body" idx="1"/>
          </p:nvPr>
        </p:nvSpPr>
        <p:spPr/>
        <p:txBody>
          <a:bodyPr/>
          <a:lstStyle/>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Introduction:</a:t>
            </a:r>
            <a:endParaRPr lang="en-US" dirty="0">
              <a:solidFill>
                <a:srgbClr val="0E0E0E"/>
              </a:solidFill>
              <a:effectLst/>
              <a:latin typeface=".AppleSystemUIFont"/>
            </a:endParaRPr>
          </a:p>
          <a:p>
            <a:r>
              <a:rPr lang="en-US" dirty="0">
                <a:solidFill>
                  <a:srgbClr val="0E0E0E"/>
                </a:solidFill>
                <a:effectLst/>
                <a:latin typeface=".AppleSystemUIFont"/>
              </a:rPr>
              <a:t>Hydrophobic interaction chromatography, or HIC, is a powerful technique for separating proteins based on their hydrophobic properties.</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How It Works:</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In the presence of high salt concentrations, proteins with hydrophobic regions bind to the hydrophobic groups on the resin.</a:t>
            </a:r>
          </a:p>
          <a:p>
            <a:pPr>
              <a:spcBef>
                <a:spcPts val="900"/>
              </a:spcBef>
            </a:pPr>
            <a:r>
              <a:rPr lang="en-US" dirty="0">
                <a:solidFill>
                  <a:srgbClr val="0E0E0E"/>
                </a:solidFill>
                <a:effectLst/>
                <a:latin typeface=".AppleSystemUIFont"/>
              </a:rPr>
              <a:t>• This binding occurs because the salts reduce protein solubility, exposing hydrophobic regions that interact with the resin.</a:t>
            </a:r>
          </a:p>
          <a:p>
            <a:pPr>
              <a:spcBef>
                <a:spcPts val="900"/>
              </a:spcBef>
            </a:pPr>
            <a:r>
              <a:rPr lang="en-US" dirty="0">
                <a:solidFill>
                  <a:srgbClr val="0E0E0E"/>
                </a:solidFill>
                <a:effectLst/>
                <a:latin typeface=".AppleSystemUIFont"/>
              </a:rPr>
              <a:t>• During elution, the salt concentration is gradually lowered. Proteins elute based on their hydrophobicity—less hydrophobic proteins elute first, followed by more hydrophobic ones.</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Applications:</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HIC is particularly useful for purifying proteins with exposed hydrophobic domains.</a:t>
            </a:r>
          </a:p>
          <a:p>
            <a:pPr>
              <a:spcBef>
                <a:spcPts val="900"/>
              </a:spcBef>
            </a:pPr>
            <a:r>
              <a:rPr lang="en-US" dirty="0">
                <a:solidFill>
                  <a:srgbClr val="0E0E0E"/>
                </a:solidFill>
                <a:effectLst/>
                <a:latin typeface=".AppleSystemUIFont"/>
              </a:rPr>
              <a:t>• It’s effective at removing protein aggregates, which often have higher hydrophobicity compared to monomeric proteins.</a:t>
            </a:r>
          </a:p>
          <a:p>
            <a:pPr>
              <a:spcBef>
                <a:spcPts val="900"/>
              </a:spcBef>
            </a:pPr>
            <a:r>
              <a:rPr lang="en-US" dirty="0">
                <a:solidFill>
                  <a:srgbClr val="0E0E0E"/>
                </a:solidFill>
                <a:effectLst/>
                <a:latin typeface=".AppleSystemUIFont"/>
              </a:rPr>
              <a:t>• As a result, it serves as a polishing step in many purification workflows to ensure protein purity and homogeneity.</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Conclusion:</a:t>
            </a:r>
            <a:endParaRPr lang="en-US" dirty="0">
              <a:solidFill>
                <a:srgbClr val="0E0E0E"/>
              </a:solidFill>
              <a:effectLst/>
              <a:latin typeface=".AppleSystemUIFont"/>
            </a:endParaRPr>
          </a:p>
          <a:p>
            <a:r>
              <a:rPr lang="en-US" dirty="0">
                <a:solidFill>
                  <a:srgbClr val="0E0E0E"/>
                </a:solidFill>
                <a:effectLst/>
                <a:latin typeface=".AppleSystemUIFont"/>
              </a:rPr>
              <a:t>HIC is a valuable tool for specific purification challenges, especially when dealing with proteins prone to aggregation or containing significant hydrophobic domains. Its ability to fine-tune separation through salt gradients makes it versatile and precise.</a:t>
            </a:r>
          </a:p>
          <a:p>
            <a:br>
              <a:rPr lang="en-US" dirty="0">
                <a:solidFill>
                  <a:srgbClr val="0E0E0E"/>
                </a:solidFill>
                <a:effectLst/>
                <a:latin typeface=".AppleSystemUIFont"/>
              </a:rPr>
            </a:br>
            <a:endParaRPr lang="en-US" dirty="0">
              <a:solidFill>
                <a:srgbClr val="0E0E0E"/>
              </a:solidFill>
              <a:effectLst/>
              <a:latin typeface=".AppleSystemUIFont"/>
            </a:endParaRPr>
          </a:p>
          <a:p>
            <a:r>
              <a:rPr lang="en-US" b="1" dirty="0">
                <a:solidFill>
                  <a:srgbClr val="0E0E0E"/>
                </a:solidFill>
                <a:effectLst/>
                <a:latin typeface=".AppleSystemUIFont"/>
              </a:rPr>
              <a:t>Tip for the Audience:</a:t>
            </a:r>
            <a:r>
              <a:rPr lang="en-US" dirty="0">
                <a:solidFill>
                  <a:srgbClr val="0E0E0E"/>
                </a:solidFill>
                <a:effectLst/>
                <a:latin typeface=".AppleSystemUIFont"/>
              </a:rPr>
              <a:t> Always optimize salt concentration and resin selection based on your target protein’s hydrophobic properties for best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p:txBody>
      </p:sp>
      <p:sp>
        <p:nvSpPr>
          <p:cNvPr id="4" name="Segnaposto numero diapositiva 3">
            <a:extLst>
              <a:ext uri="{FF2B5EF4-FFF2-40B4-BE49-F238E27FC236}">
                <a16:creationId xmlns:a16="http://schemas.microsoft.com/office/drawing/2014/main" id="{4C210590-A5B9-2A40-7C9B-ACEC1AC2FB7A}"/>
              </a:ext>
            </a:extLst>
          </p:cNvPr>
          <p:cNvSpPr>
            <a:spLocks noGrp="1"/>
          </p:cNvSpPr>
          <p:nvPr>
            <p:ph type="sldNum" sz="quarter" idx="5"/>
          </p:nvPr>
        </p:nvSpPr>
        <p:spPr/>
        <p:txBody>
          <a:bodyPr/>
          <a:lstStyle/>
          <a:p>
            <a:fld id="{4CF50783-AAED-1941-8BCC-9F6140F0A6B1}" type="slidenum">
              <a:rPr lang="fr-FR" smtClean="0"/>
              <a:pPr/>
              <a:t>17</a:t>
            </a:fld>
            <a:endParaRPr lang="fr-FR" dirty="0"/>
          </a:p>
        </p:txBody>
      </p:sp>
    </p:spTree>
    <p:extLst>
      <p:ext uri="{BB962C8B-B14F-4D97-AF65-F5344CB8AC3E}">
        <p14:creationId xmlns:p14="http://schemas.microsoft.com/office/powerpoint/2010/main" val="690620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8FD08-CF61-266C-72C6-9443DF0ED59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1985701-8E14-CBA5-9507-018D6F74B97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22F1FDF-3D75-9F7C-7BF5-C72383DAD9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p:txBody>
      </p:sp>
      <p:sp>
        <p:nvSpPr>
          <p:cNvPr id="4" name="Segnaposto numero diapositiva 3">
            <a:extLst>
              <a:ext uri="{FF2B5EF4-FFF2-40B4-BE49-F238E27FC236}">
                <a16:creationId xmlns:a16="http://schemas.microsoft.com/office/drawing/2014/main" id="{A9C711EC-89FA-60F9-2173-4A8308CE7AE0}"/>
              </a:ext>
            </a:extLst>
          </p:cNvPr>
          <p:cNvSpPr>
            <a:spLocks noGrp="1"/>
          </p:cNvSpPr>
          <p:nvPr>
            <p:ph type="sldNum" sz="quarter" idx="5"/>
          </p:nvPr>
        </p:nvSpPr>
        <p:spPr/>
        <p:txBody>
          <a:bodyPr/>
          <a:lstStyle/>
          <a:p>
            <a:fld id="{4CF50783-AAED-1941-8BCC-9F6140F0A6B1}" type="slidenum">
              <a:rPr lang="fr-FR" smtClean="0"/>
              <a:pPr/>
              <a:t>18</a:t>
            </a:fld>
            <a:endParaRPr lang="fr-FR" dirty="0"/>
          </a:p>
        </p:txBody>
      </p:sp>
    </p:spTree>
    <p:extLst>
      <p:ext uri="{BB962C8B-B14F-4D97-AF65-F5344CB8AC3E}">
        <p14:creationId xmlns:p14="http://schemas.microsoft.com/office/powerpoint/2010/main" val="73564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3B47D-DFAA-0689-85F6-3D044B8CA2A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58D5C98-625A-0274-2FF1-5E070CA4F38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1A930B6-75DA-5A53-D10E-DC1EAE5A09E2}"/>
              </a:ext>
            </a:extLst>
          </p:cNvPr>
          <p:cNvSpPr>
            <a:spLocks noGrp="1"/>
          </p:cNvSpPr>
          <p:nvPr>
            <p:ph type="body" idx="1"/>
          </p:nvPr>
        </p:nvSpPr>
        <p:spPr/>
        <p:txBody>
          <a:bodyPr/>
          <a:lstStyle/>
          <a:p>
            <a:endParaRPr lang="en-US" b="1" dirty="0">
              <a:solidFill>
                <a:srgbClr val="0E0E0E"/>
              </a:solidFill>
              <a:effectLst/>
              <a:latin typeface=".AppleSystemUIFont"/>
            </a:endParaRPr>
          </a:p>
          <a:p>
            <a:r>
              <a:rPr lang="en-US" b="1" dirty="0">
                <a:solidFill>
                  <a:srgbClr val="0E0E0E"/>
                </a:solidFill>
                <a:effectLst/>
                <a:latin typeface=".AppleSystemUIFont"/>
              </a:rPr>
              <a:t>Tip: </a:t>
            </a:r>
            <a:r>
              <a:rPr lang="en-US" dirty="0">
                <a:solidFill>
                  <a:srgbClr val="0E0E0E"/>
                </a:solidFill>
                <a:effectLst/>
                <a:latin typeface=".AppleSystemUIFont"/>
              </a:rPr>
              <a:t>Choose ultrafiltration for faster processing and dialysis for precise control in buffer exchange and contaminant removal.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Buffer based on TBS, PBS , or HEPES</a:t>
            </a:r>
          </a:p>
          <a:p>
            <a:r>
              <a:rPr lang="en-US" b="1" dirty="0">
                <a:solidFill>
                  <a:srgbClr val="0E0E0E"/>
                </a:solidFill>
                <a:effectLst/>
                <a:latin typeface=".AppleSystemUIFont"/>
              </a:rPr>
              <a:t>2. Buffers for Stabilizing Proteins</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Glycine buffer:</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Composition: 10–100 mM glycine, pH 8.0–10.0.</a:t>
            </a:r>
          </a:p>
          <a:p>
            <a:pPr>
              <a:spcBef>
                <a:spcPts val="900"/>
              </a:spcBef>
            </a:pPr>
            <a:r>
              <a:rPr lang="en-US" b="1" dirty="0">
                <a:solidFill>
                  <a:srgbClr val="0E0E0E"/>
                </a:solidFill>
                <a:effectLst/>
                <a:latin typeface=".AppleSystemUIFont"/>
              </a:rPr>
              <a:t>Reducing agents:</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Examples: DTT to enhance stability </a:t>
            </a:r>
          </a:p>
          <a:p>
            <a:pPr>
              <a:spcBef>
                <a:spcPts val="900"/>
              </a:spcBef>
            </a:pPr>
            <a:endParaRPr lang="en-US" dirty="0">
              <a:solidFill>
                <a:srgbClr val="0E0E0E"/>
              </a:solidFill>
              <a:effectLst/>
              <a:latin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p:txBody>
      </p:sp>
      <p:sp>
        <p:nvSpPr>
          <p:cNvPr id="4" name="Segnaposto numero diapositiva 3">
            <a:extLst>
              <a:ext uri="{FF2B5EF4-FFF2-40B4-BE49-F238E27FC236}">
                <a16:creationId xmlns:a16="http://schemas.microsoft.com/office/drawing/2014/main" id="{317C8F2C-B7B4-9807-83D7-09D7EDCE0441}"/>
              </a:ext>
            </a:extLst>
          </p:cNvPr>
          <p:cNvSpPr>
            <a:spLocks noGrp="1"/>
          </p:cNvSpPr>
          <p:nvPr>
            <p:ph type="sldNum" sz="quarter" idx="5"/>
          </p:nvPr>
        </p:nvSpPr>
        <p:spPr/>
        <p:txBody>
          <a:bodyPr/>
          <a:lstStyle/>
          <a:p>
            <a:fld id="{4CF50783-AAED-1941-8BCC-9F6140F0A6B1}" type="slidenum">
              <a:rPr lang="fr-FR" smtClean="0"/>
              <a:pPr/>
              <a:t>19</a:t>
            </a:fld>
            <a:endParaRPr lang="fr-FR" dirty="0"/>
          </a:p>
        </p:txBody>
      </p:sp>
    </p:spTree>
    <p:extLst>
      <p:ext uri="{BB962C8B-B14F-4D97-AF65-F5344CB8AC3E}">
        <p14:creationId xmlns:p14="http://schemas.microsoft.com/office/powerpoint/2010/main" val="32241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solidFill>
                  <a:srgbClr val="0E0E0E"/>
                </a:solidFill>
                <a:effectLst/>
                <a:latin typeface=".AppleSystemUIFont"/>
              </a:rPr>
              <a:t>Protein purification is a cornerstone of molecular biology and biochemistry. It’s about isolating a target protein from a mix—usually from cells or tissues.</a:t>
            </a:r>
          </a:p>
          <a:p>
            <a:br>
              <a:rPr lang="en-US" dirty="0">
                <a:solidFill>
                  <a:srgbClr val="0E0E0E"/>
                </a:solidFill>
                <a:effectLst/>
                <a:latin typeface=".AppleSystemUIFont"/>
              </a:rPr>
            </a:br>
            <a:endParaRPr lang="en-US" dirty="0">
              <a:solidFill>
                <a:srgbClr val="0E0E0E"/>
              </a:solidFill>
              <a:effectLst/>
              <a:latin typeface=".AppleSystemUIFont"/>
            </a:endParaRPr>
          </a:p>
          <a:p>
            <a:r>
              <a:rPr lang="en-US" dirty="0">
                <a:solidFill>
                  <a:srgbClr val="0E0E0E"/>
                </a:solidFill>
                <a:effectLst/>
                <a:latin typeface=".AppleSystemUIFont"/>
              </a:rPr>
              <a:t>This process is vital across many areas. In biological research, purified proteins help us create tools like enzymes and antibodies that unravel cellular mysteries. Diagnostics relies on these proteins for disease detection. Environmental monitoring uses protein biosensors to find contaminants.</a:t>
            </a:r>
          </a:p>
          <a:p>
            <a:br>
              <a:rPr lang="en-US" dirty="0">
                <a:solidFill>
                  <a:srgbClr val="0E0E0E"/>
                </a:solidFill>
                <a:effectLst/>
                <a:latin typeface=".AppleSystemUIFont"/>
              </a:rPr>
            </a:br>
            <a:endParaRPr lang="en-US" dirty="0">
              <a:solidFill>
                <a:srgbClr val="0E0E0E"/>
              </a:solidFill>
              <a:effectLst/>
              <a:latin typeface=".AppleSystemUIFont"/>
            </a:endParaRPr>
          </a:p>
          <a:p>
            <a:r>
              <a:rPr lang="en-US" dirty="0">
                <a:solidFill>
                  <a:srgbClr val="0E0E0E"/>
                </a:solidFill>
                <a:effectLst/>
                <a:latin typeface=".AppleSystemUIFont"/>
              </a:rPr>
              <a:t>In food and cosmetics, purification ensures safety and compliance, minimizing risks like allergic reactions. Even forensic science employs proteins for crime-solving. Lastly, in biopharma, it’s essential for making therapeutic proteins and vaccines.</a:t>
            </a:r>
          </a:p>
          <a:p>
            <a:br>
              <a:rPr lang="en-US" dirty="0">
                <a:solidFill>
                  <a:srgbClr val="0E0E0E"/>
                </a:solidFill>
                <a:effectLst/>
                <a:latin typeface=".AppleSystemUIFont"/>
              </a:rPr>
            </a:br>
            <a:endParaRPr lang="en-US" dirty="0">
              <a:solidFill>
                <a:srgbClr val="0E0E0E"/>
              </a:solidFill>
              <a:effectLst/>
              <a:latin typeface=".AppleSystemUIFont"/>
            </a:endParaRPr>
          </a:p>
          <a:p>
            <a:r>
              <a:rPr lang="en-US" dirty="0">
                <a:solidFill>
                  <a:srgbClr val="0E0E0E"/>
                </a:solidFill>
                <a:effectLst/>
                <a:latin typeface=".AppleSystemUIFont"/>
              </a:rPr>
              <a:t>In summary, protein purification is foundational to both scientific discovery and practical applications.”</a:t>
            </a:r>
          </a:p>
          <a:p>
            <a:endParaRPr lang="en-US" noProof="0" dirty="0"/>
          </a:p>
        </p:txBody>
      </p:sp>
      <p:sp>
        <p:nvSpPr>
          <p:cNvPr id="4" name="Segnaposto numero diapositiva 3"/>
          <p:cNvSpPr>
            <a:spLocks noGrp="1"/>
          </p:cNvSpPr>
          <p:nvPr>
            <p:ph type="sldNum" sz="quarter" idx="5"/>
          </p:nvPr>
        </p:nvSpPr>
        <p:spPr/>
        <p:txBody>
          <a:bodyPr/>
          <a:lstStyle/>
          <a:p>
            <a:fld id="{4CF50783-AAED-1941-8BCC-9F6140F0A6B1}" type="slidenum">
              <a:rPr lang="fr-FR" smtClean="0"/>
              <a:pPr/>
              <a:t>2</a:t>
            </a:fld>
            <a:endParaRPr lang="fr-FR" dirty="0"/>
          </a:p>
        </p:txBody>
      </p:sp>
    </p:spTree>
    <p:extLst>
      <p:ext uri="{BB962C8B-B14F-4D97-AF65-F5344CB8AC3E}">
        <p14:creationId xmlns:p14="http://schemas.microsoft.com/office/powerpoint/2010/main" val="3720943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A4A5E-9688-27DB-9894-FD432D41EAF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FD83390-9EDB-8189-3DEA-8017AF8504D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6DA567D-8AA7-A057-508A-23C840032A01}"/>
              </a:ext>
            </a:extLst>
          </p:cNvPr>
          <p:cNvSpPr>
            <a:spLocks noGrp="1"/>
          </p:cNvSpPr>
          <p:nvPr>
            <p:ph type="body" idx="1"/>
          </p:nvPr>
        </p:nvSpPr>
        <p:spPr/>
        <p:txBody>
          <a:bodyPr/>
          <a:lstStyle/>
          <a:p>
            <a:pPr>
              <a:spcBef>
                <a:spcPts val="900"/>
              </a:spcBef>
            </a:pPr>
            <a:r>
              <a:rPr lang="en-US" dirty="0">
                <a:solidFill>
                  <a:srgbClr val="0E0E0E"/>
                </a:solidFill>
                <a:effectLst/>
                <a:latin typeface=".AppleSystemUIFont"/>
              </a:rPr>
              <a:t>• Protein analysis is a crucial step after purification to confirm that the final product meets experimental or therapeutic standards.</a:t>
            </a:r>
          </a:p>
          <a:p>
            <a:pPr>
              <a:spcBef>
                <a:spcPts val="900"/>
              </a:spcBef>
            </a:pPr>
            <a:r>
              <a:rPr lang="en-US" dirty="0">
                <a:solidFill>
                  <a:srgbClr val="0E0E0E"/>
                </a:solidFill>
                <a:effectLst/>
                <a:latin typeface=".AppleSystemUIFont"/>
              </a:rPr>
              <a:t>• Techniques are selected based on the parameter being evaluated, such as concentration or purity.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a:p>
            <a:r>
              <a:rPr lang="en-US" sz="1200" b="1" dirty="0">
                <a:solidFill>
                  <a:schemeClr val="tx2"/>
                </a:solidFill>
                <a:effectLst/>
              </a:rPr>
              <a:t>1. Bradford Assay</a:t>
            </a:r>
            <a:endParaRPr lang="en-US" sz="1200" dirty="0">
              <a:solidFill>
                <a:schemeClr val="tx2"/>
              </a:solidFill>
              <a:effectLst/>
            </a:endParaRPr>
          </a:p>
          <a:p>
            <a:pPr>
              <a:spcBef>
                <a:spcPts val="900"/>
              </a:spcBef>
            </a:pPr>
            <a:r>
              <a:rPr lang="en-US" sz="1200" b="1" dirty="0">
                <a:solidFill>
                  <a:schemeClr val="tx2"/>
                </a:solidFill>
                <a:effectLst/>
              </a:rPr>
              <a:t>Principle:</a:t>
            </a:r>
            <a:endParaRPr lang="en-US" sz="1200" dirty="0">
              <a:solidFill>
                <a:schemeClr val="tx2"/>
              </a:solidFill>
              <a:effectLst/>
            </a:endParaRPr>
          </a:p>
          <a:p>
            <a:pPr marL="171450" indent="-171450">
              <a:spcBef>
                <a:spcPts val="900"/>
              </a:spcBef>
              <a:buFont typeface="Wingdings" pitchFamily="2" charset="2"/>
              <a:buChar char="ü"/>
            </a:pPr>
            <a:r>
              <a:rPr lang="en-US" sz="1200" dirty="0">
                <a:solidFill>
                  <a:schemeClr val="tx2"/>
                </a:solidFill>
                <a:effectLst/>
              </a:rPr>
              <a:t>Uses </a:t>
            </a:r>
            <a:r>
              <a:rPr lang="en-US" sz="1200" b="1" dirty="0">
                <a:solidFill>
                  <a:schemeClr val="tx2"/>
                </a:solidFill>
                <a:effectLst/>
              </a:rPr>
              <a:t>Coomassie Brilliant Blue</a:t>
            </a:r>
            <a:r>
              <a:rPr lang="en-US" sz="1200" dirty="0">
                <a:solidFill>
                  <a:schemeClr val="tx2"/>
                </a:solidFill>
                <a:effectLst/>
              </a:rPr>
              <a:t> dye, which binds to proteins and causes a shift in absorption</a:t>
            </a:r>
          </a:p>
          <a:p>
            <a:pPr marL="171450" indent="-171450">
              <a:spcBef>
                <a:spcPts val="900"/>
              </a:spcBef>
              <a:buFont typeface="Wingdings" pitchFamily="2" charset="2"/>
              <a:buChar char="ü"/>
            </a:pPr>
            <a:r>
              <a:rPr lang="en-US" sz="1200" dirty="0">
                <a:solidFill>
                  <a:schemeClr val="tx2"/>
                </a:solidFill>
                <a:effectLst/>
              </a:rPr>
              <a:t>The intensity of the color change is proportional to protein concentration</a:t>
            </a:r>
          </a:p>
          <a:p>
            <a:pPr>
              <a:spcBef>
                <a:spcPts val="900"/>
              </a:spcBef>
            </a:pPr>
            <a:r>
              <a:rPr lang="en-US" sz="1200" b="1" u="sng" dirty="0">
                <a:solidFill>
                  <a:schemeClr val="tx2"/>
                </a:solidFill>
                <a:effectLst/>
              </a:rPr>
              <a:t>Advantages</a:t>
            </a:r>
            <a:r>
              <a:rPr lang="en-US" sz="1200" b="1" dirty="0">
                <a:solidFill>
                  <a:schemeClr val="tx2"/>
                </a:solidFill>
                <a:effectLst/>
              </a:rPr>
              <a:t>:</a:t>
            </a:r>
            <a:endParaRPr lang="en-US" sz="1200" dirty="0">
              <a:solidFill>
                <a:schemeClr val="tx2"/>
              </a:solidFill>
              <a:effectLst/>
            </a:endParaRPr>
          </a:p>
          <a:p>
            <a:pPr marL="171450" indent="-171450">
              <a:spcBef>
                <a:spcPts val="900"/>
              </a:spcBef>
              <a:buFont typeface="Wingdings" pitchFamily="2" charset="2"/>
              <a:buChar char="ü"/>
            </a:pPr>
            <a:r>
              <a:rPr lang="en-US" sz="1200" dirty="0">
                <a:solidFill>
                  <a:schemeClr val="tx2"/>
                </a:solidFill>
                <a:effectLst/>
              </a:rPr>
              <a:t>Quick, simple, and low-cost</a:t>
            </a:r>
          </a:p>
          <a:p>
            <a:pPr>
              <a:spcBef>
                <a:spcPts val="900"/>
              </a:spcBef>
            </a:pPr>
            <a:r>
              <a:rPr lang="en-US" sz="1200" b="1" u="sng" dirty="0">
                <a:solidFill>
                  <a:schemeClr val="tx2"/>
                </a:solidFill>
                <a:effectLst/>
              </a:rPr>
              <a:t>Limitations:</a:t>
            </a:r>
            <a:endParaRPr lang="en-US" sz="1200" u="sng" dirty="0">
              <a:solidFill>
                <a:schemeClr val="tx2"/>
              </a:solidFill>
              <a:effectLst/>
            </a:endParaRPr>
          </a:p>
          <a:p>
            <a:pPr marL="171450" indent="-171450">
              <a:spcBef>
                <a:spcPts val="900"/>
              </a:spcBef>
              <a:buFont typeface="Wingdings" pitchFamily="2" charset="2"/>
              <a:buChar char="ü"/>
            </a:pPr>
            <a:r>
              <a:rPr lang="en-US" sz="1200" dirty="0">
                <a:solidFill>
                  <a:schemeClr val="tx2"/>
                </a:solidFill>
                <a:effectLst/>
              </a:rPr>
              <a:t>Sensitivity to detergents or other interfering substances in the sample</a:t>
            </a:r>
          </a:p>
          <a:p>
            <a:pPr marL="171450" indent="-171450">
              <a:spcBef>
                <a:spcPts val="900"/>
              </a:spcBef>
              <a:buFont typeface="Wingdings" pitchFamily="2" charset="2"/>
              <a:buChar char="ü"/>
            </a:pPr>
            <a:endParaRPr lang="en-US" sz="1200" dirty="0">
              <a:solidFill>
                <a:schemeClr val="tx2"/>
              </a:solidFill>
              <a:effectLst/>
            </a:endParaRPr>
          </a:p>
          <a:p>
            <a:pPr marL="171450" indent="-171450">
              <a:spcBef>
                <a:spcPts val="900"/>
              </a:spcBef>
              <a:buFont typeface="Wingdings" pitchFamily="2" charset="2"/>
              <a:buChar char="ü"/>
            </a:pPr>
            <a:endParaRPr lang="en-US" sz="1200" dirty="0">
              <a:solidFill>
                <a:schemeClr val="tx2"/>
              </a:solidFill>
              <a:effectLst/>
            </a:endParaRPr>
          </a:p>
          <a:p>
            <a:r>
              <a:rPr lang="en-US" sz="1200" b="1" dirty="0">
                <a:solidFill>
                  <a:schemeClr val="tx2"/>
                </a:solidFill>
                <a:effectLst/>
              </a:rPr>
              <a:t>2. Nanodrop Spectrophotometer</a:t>
            </a:r>
            <a:endParaRPr lang="en-US" sz="1200" dirty="0">
              <a:solidFill>
                <a:schemeClr val="tx2"/>
              </a:solidFill>
              <a:effectLst/>
            </a:endParaRPr>
          </a:p>
          <a:p>
            <a:pPr>
              <a:spcBef>
                <a:spcPts val="900"/>
              </a:spcBef>
            </a:pPr>
            <a:r>
              <a:rPr lang="en-US" sz="1200" b="1" dirty="0">
                <a:solidFill>
                  <a:schemeClr val="tx2"/>
                </a:solidFill>
                <a:effectLst/>
              </a:rPr>
              <a:t>Principle:</a:t>
            </a:r>
            <a:endParaRPr lang="en-US" sz="1200" dirty="0">
              <a:solidFill>
                <a:schemeClr val="tx2"/>
              </a:solidFill>
              <a:effectLst/>
            </a:endParaRPr>
          </a:p>
          <a:p>
            <a:pPr marL="171450" indent="-171450">
              <a:spcBef>
                <a:spcPts val="900"/>
              </a:spcBef>
              <a:buFont typeface="Wingdings" pitchFamily="2" charset="2"/>
              <a:buChar char="ü"/>
            </a:pPr>
            <a:r>
              <a:rPr lang="en-US" sz="1200" dirty="0">
                <a:solidFill>
                  <a:schemeClr val="tx2"/>
                </a:solidFill>
                <a:effectLst/>
              </a:rPr>
              <a:t>Measures protein concentration by </a:t>
            </a:r>
            <a:r>
              <a:rPr lang="en-US" sz="1200" b="1" dirty="0">
                <a:solidFill>
                  <a:schemeClr val="tx2"/>
                </a:solidFill>
                <a:effectLst/>
              </a:rPr>
              <a:t>UV absorbance</a:t>
            </a:r>
            <a:r>
              <a:rPr lang="en-US" sz="1200" dirty="0">
                <a:solidFill>
                  <a:schemeClr val="tx2"/>
                </a:solidFill>
                <a:effectLst/>
              </a:rPr>
              <a:t> at </a:t>
            </a:r>
            <a:r>
              <a:rPr lang="en-US" sz="1200" b="1" dirty="0">
                <a:solidFill>
                  <a:schemeClr val="tx2"/>
                </a:solidFill>
                <a:effectLst/>
              </a:rPr>
              <a:t>280 nm</a:t>
            </a:r>
            <a:r>
              <a:rPr lang="en-US" sz="1200" dirty="0">
                <a:solidFill>
                  <a:schemeClr val="tx2"/>
                </a:solidFill>
                <a:effectLst/>
              </a:rPr>
              <a:t> (based on aromatic amino acids)</a:t>
            </a:r>
          </a:p>
          <a:p>
            <a:pPr>
              <a:spcBef>
                <a:spcPts val="900"/>
              </a:spcBef>
            </a:pPr>
            <a:r>
              <a:rPr lang="en-US" sz="1200" b="1" u="sng" dirty="0">
                <a:solidFill>
                  <a:schemeClr val="tx2"/>
                </a:solidFill>
                <a:effectLst/>
              </a:rPr>
              <a:t>Advantages</a:t>
            </a:r>
            <a:r>
              <a:rPr lang="en-US" sz="1200" b="1" dirty="0">
                <a:solidFill>
                  <a:schemeClr val="tx2"/>
                </a:solidFill>
                <a:effectLst/>
              </a:rPr>
              <a:t>:</a:t>
            </a:r>
            <a:endParaRPr lang="en-US" sz="1200" dirty="0">
              <a:solidFill>
                <a:schemeClr val="tx2"/>
              </a:solidFill>
              <a:effectLst/>
            </a:endParaRPr>
          </a:p>
          <a:p>
            <a:pPr marL="171450" indent="-171450">
              <a:spcBef>
                <a:spcPts val="900"/>
              </a:spcBef>
              <a:buFont typeface="Wingdings" pitchFamily="2" charset="2"/>
              <a:buChar char="ü"/>
            </a:pPr>
            <a:r>
              <a:rPr lang="en-US" sz="1200" dirty="0">
                <a:solidFill>
                  <a:schemeClr val="tx2"/>
                </a:solidFill>
                <a:effectLst/>
              </a:rPr>
              <a:t>Fast and requires minimal sample volume</a:t>
            </a:r>
          </a:p>
          <a:p>
            <a:pPr marL="171450" indent="-171450">
              <a:spcBef>
                <a:spcPts val="900"/>
              </a:spcBef>
              <a:buFont typeface="Wingdings" pitchFamily="2" charset="2"/>
              <a:buChar char="ü"/>
            </a:pPr>
            <a:r>
              <a:rPr lang="en-US" sz="1200" dirty="0">
                <a:solidFill>
                  <a:schemeClr val="tx2"/>
                </a:solidFill>
                <a:effectLst/>
              </a:rPr>
              <a:t>Does not rely on additional reagents or dyes</a:t>
            </a:r>
          </a:p>
          <a:p>
            <a:pPr marL="171450" indent="-171450">
              <a:spcBef>
                <a:spcPts val="900"/>
              </a:spcBef>
              <a:buFont typeface="Wingdings" pitchFamily="2" charset="2"/>
              <a:buChar char="ü"/>
            </a:pPr>
            <a:r>
              <a:rPr lang="en-US" sz="1200" dirty="0">
                <a:solidFill>
                  <a:schemeClr val="tx2"/>
                </a:solidFill>
                <a:effectLst/>
              </a:rPr>
              <a:t> 280/260 lower ratio indicates nucleic acid impurities</a:t>
            </a:r>
          </a:p>
          <a:p>
            <a:pPr>
              <a:spcBef>
                <a:spcPts val="900"/>
              </a:spcBef>
            </a:pPr>
            <a:r>
              <a:rPr lang="en-US" sz="1200" b="1" u="sng" dirty="0">
                <a:solidFill>
                  <a:schemeClr val="tx2"/>
                </a:solidFill>
                <a:effectLst/>
              </a:rPr>
              <a:t>Limitations</a:t>
            </a:r>
            <a:r>
              <a:rPr lang="en-US" sz="1200" b="1" dirty="0">
                <a:solidFill>
                  <a:schemeClr val="tx2"/>
                </a:solidFill>
                <a:effectLst/>
              </a:rPr>
              <a:t>:</a:t>
            </a:r>
            <a:endParaRPr lang="en-US" sz="1200" dirty="0">
              <a:solidFill>
                <a:schemeClr val="tx2"/>
              </a:solidFill>
              <a:effectLst/>
            </a:endParaRPr>
          </a:p>
          <a:p>
            <a:pPr marL="171450" indent="-171450">
              <a:spcBef>
                <a:spcPts val="900"/>
              </a:spcBef>
              <a:buFont typeface="Wingdings" pitchFamily="2" charset="2"/>
              <a:buChar char="ü"/>
            </a:pPr>
            <a:r>
              <a:rPr lang="en-US" sz="1200" dirty="0">
                <a:solidFill>
                  <a:schemeClr val="tx2"/>
                </a:solidFill>
                <a:effectLst/>
              </a:rPr>
              <a:t>Accuracy depends on the protein’s extinction coefficient</a:t>
            </a:r>
          </a:p>
          <a:p>
            <a:pPr marL="171450" indent="-171450">
              <a:spcBef>
                <a:spcPts val="900"/>
              </a:spcBef>
              <a:buFont typeface="Wingdings" pitchFamily="2" charset="2"/>
              <a:buChar char="ü"/>
            </a:pPr>
            <a:endParaRPr lang="en-US" sz="1200" dirty="0">
              <a:solidFill>
                <a:schemeClr val="tx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p:txBody>
      </p:sp>
      <p:sp>
        <p:nvSpPr>
          <p:cNvPr id="4" name="Segnaposto numero diapositiva 3">
            <a:extLst>
              <a:ext uri="{FF2B5EF4-FFF2-40B4-BE49-F238E27FC236}">
                <a16:creationId xmlns:a16="http://schemas.microsoft.com/office/drawing/2014/main" id="{182BD61D-CF53-4B99-EBEB-6C0E571CA60E}"/>
              </a:ext>
            </a:extLst>
          </p:cNvPr>
          <p:cNvSpPr>
            <a:spLocks noGrp="1"/>
          </p:cNvSpPr>
          <p:nvPr>
            <p:ph type="sldNum" sz="quarter" idx="5"/>
          </p:nvPr>
        </p:nvSpPr>
        <p:spPr/>
        <p:txBody>
          <a:bodyPr/>
          <a:lstStyle/>
          <a:p>
            <a:fld id="{4CF50783-AAED-1941-8BCC-9F6140F0A6B1}" type="slidenum">
              <a:rPr lang="fr-FR" smtClean="0"/>
              <a:pPr/>
              <a:t>20</a:t>
            </a:fld>
            <a:endParaRPr lang="fr-FR" dirty="0"/>
          </a:p>
        </p:txBody>
      </p:sp>
    </p:spTree>
    <p:extLst>
      <p:ext uri="{BB962C8B-B14F-4D97-AF65-F5344CB8AC3E}">
        <p14:creationId xmlns:p14="http://schemas.microsoft.com/office/powerpoint/2010/main" val="2269685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93E61-F7AB-8704-3D10-61C143CD711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114BD02-DAB6-D575-19A0-8743FFA52B9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DE1E9B2-DD7A-B7DA-5E01-3879F42317E5}"/>
              </a:ext>
            </a:extLst>
          </p:cNvPr>
          <p:cNvSpPr>
            <a:spLocks noGrp="1"/>
          </p:cNvSpPr>
          <p:nvPr>
            <p:ph type="body" idx="1"/>
          </p:nvPr>
        </p:nvSpPr>
        <p:spPr/>
        <p:txBody>
          <a:bodyPr/>
          <a:lstStyle/>
          <a:p>
            <a:pPr>
              <a:spcBef>
                <a:spcPts val="900"/>
              </a:spcBef>
            </a:pPr>
            <a:r>
              <a:rPr lang="en-US" dirty="0">
                <a:solidFill>
                  <a:srgbClr val="0E0E0E"/>
                </a:solidFill>
                <a:effectLst/>
                <a:latin typeface=".AppleSystemUIFont"/>
              </a:rPr>
              <a:t>• SDS-PAGE is the go-to method for assessing protein size and purity. Staining the gel reveals all protein bands, allowing you to detect contaminants.</a:t>
            </a:r>
          </a:p>
          <a:p>
            <a:pPr>
              <a:spcBef>
                <a:spcPts val="900"/>
              </a:spcBef>
            </a:pPr>
            <a:r>
              <a:rPr lang="en-US" dirty="0">
                <a:solidFill>
                  <a:srgbClr val="0E0E0E"/>
                </a:solidFill>
                <a:effectLst/>
                <a:latin typeface=".AppleSystemUIFont"/>
              </a:rPr>
              <a:t>• Western blotting adds an extra layer of specificity by confirming the presence of your target protein using antibodies. While powerful, it is more time-consuming and antibody-dependent.</a:t>
            </a:r>
          </a:p>
          <a:p>
            <a:br>
              <a:rPr lang="en-US" dirty="0">
                <a:solidFill>
                  <a:srgbClr val="0E0E0E"/>
                </a:solidFill>
                <a:effectLst/>
                <a:latin typeface=".AppleSystemUIFont"/>
              </a:rPr>
            </a:br>
            <a:endParaRPr lang="en-US" dirty="0">
              <a:solidFill>
                <a:srgbClr val="0E0E0E"/>
              </a:solidFill>
              <a:effectLst/>
              <a:latin typeface=".AppleSystemUIFont"/>
            </a:endParaRPr>
          </a:p>
          <a:p>
            <a:r>
              <a:rPr lang="en-US" b="1" dirty="0">
                <a:solidFill>
                  <a:srgbClr val="0E0E0E"/>
                </a:solidFill>
                <a:effectLst/>
                <a:latin typeface=".AppleSystemUIFont"/>
              </a:rPr>
              <a:t>Key Takeaway:</a:t>
            </a:r>
            <a:r>
              <a:rPr lang="en-US" dirty="0">
                <a:solidFill>
                  <a:srgbClr val="0E0E0E"/>
                </a:solidFill>
                <a:effectLst/>
                <a:latin typeface=".AppleSystemUIFont"/>
              </a:rPr>
              <a:t> Each method serves a specific purpose and can be combined for a comprehensive analysis of protein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p:txBody>
      </p:sp>
      <p:sp>
        <p:nvSpPr>
          <p:cNvPr id="4" name="Segnaposto numero diapositiva 3">
            <a:extLst>
              <a:ext uri="{FF2B5EF4-FFF2-40B4-BE49-F238E27FC236}">
                <a16:creationId xmlns:a16="http://schemas.microsoft.com/office/drawing/2014/main" id="{DAD4E468-6158-A626-9A5F-ABAFB8AF221D}"/>
              </a:ext>
            </a:extLst>
          </p:cNvPr>
          <p:cNvSpPr>
            <a:spLocks noGrp="1"/>
          </p:cNvSpPr>
          <p:nvPr>
            <p:ph type="sldNum" sz="quarter" idx="5"/>
          </p:nvPr>
        </p:nvSpPr>
        <p:spPr/>
        <p:txBody>
          <a:bodyPr/>
          <a:lstStyle/>
          <a:p>
            <a:fld id="{4CF50783-AAED-1941-8BCC-9F6140F0A6B1}" type="slidenum">
              <a:rPr lang="fr-FR" smtClean="0"/>
              <a:pPr/>
              <a:t>21</a:t>
            </a:fld>
            <a:endParaRPr lang="fr-FR" dirty="0"/>
          </a:p>
        </p:txBody>
      </p:sp>
    </p:spTree>
    <p:extLst>
      <p:ext uri="{BB962C8B-B14F-4D97-AF65-F5344CB8AC3E}">
        <p14:creationId xmlns:p14="http://schemas.microsoft.com/office/powerpoint/2010/main" val="2947106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93160-647F-1D49-96E1-CFF5C018A782}" type="slidenum">
              <a:rPr lang="en-US" smtClean="0"/>
              <a:t>22</a:t>
            </a:fld>
            <a:endParaRPr lang="en-US"/>
          </a:p>
        </p:txBody>
      </p:sp>
    </p:spTree>
    <p:extLst>
      <p:ext uri="{BB962C8B-B14F-4D97-AF65-F5344CB8AC3E}">
        <p14:creationId xmlns:p14="http://schemas.microsoft.com/office/powerpoint/2010/main" val="2796090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6DC12-055D-5F0D-221D-FA7A30574DC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C4D0F6C-5852-4150-DB57-3F04B8484B1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80A7041-C9E1-1D18-DDB8-DED09D9763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A typical protein purification workflow consists of five key steps. First, we source the protein, either from natural tissues or through recombinant expression. Next, extraction is performed to release the protein from cells. Solubilization and stabilization steps maintain the protein’s solubility and activity. Purification isolates the target protein, and finally, characterization ensures its identity and functionality.</a:t>
            </a:r>
          </a:p>
          <a:p>
            <a:endParaRPr lang="en-US" noProof="0" dirty="0"/>
          </a:p>
          <a:p>
            <a:pPr marL="342900" indent="-342900">
              <a:lnSpc>
                <a:spcPct val="150000"/>
              </a:lnSpc>
              <a:spcBef>
                <a:spcPts val="900"/>
              </a:spcBef>
              <a:buFont typeface="+mj-lt"/>
              <a:buAutoNum type="arabicPeriod"/>
            </a:pPr>
            <a:r>
              <a:rPr lang="en-US" sz="1200" b="1" dirty="0">
                <a:solidFill>
                  <a:schemeClr val="tx2"/>
                </a:solidFill>
                <a:effectLst/>
              </a:rPr>
              <a:t>Sourcing</a:t>
            </a:r>
            <a:r>
              <a:rPr lang="en-US" sz="1200" dirty="0">
                <a:solidFill>
                  <a:schemeClr val="tx2"/>
                </a:solidFill>
                <a:effectLst/>
              </a:rPr>
              <a:t>: Native tissues or recombinant expression</a:t>
            </a:r>
          </a:p>
          <a:p>
            <a:pPr marL="342900" indent="-342900">
              <a:lnSpc>
                <a:spcPct val="150000"/>
              </a:lnSpc>
              <a:spcBef>
                <a:spcPts val="900"/>
              </a:spcBef>
              <a:buFont typeface="+mj-lt"/>
              <a:buAutoNum type="arabicPeriod"/>
            </a:pPr>
            <a:r>
              <a:rPr lang="en-US" sz="1200" b="1" dirty="0">
                <a:solidFill>
                  <a:schemeClr val="tx2"/>
                </a:solidFill>
                <a:effectLst/>
              </a:rPr>
              <a:t>Extraction: </a:t>
            </a:r>
            <a:r>
              <a:rPr lang="en-US" sz="1200" dirty="0">
                <a:solidFill>
                  <a:schemeClr val="tx2"/>
                </a:solidFill>
                <a:effectLst/>
              </a:rPr>
              <a:t>Cell lysis using mechanical, chemical, or enzymatic methods</a:t>
            </a:r>
          </a:p>
          <a:p>
            <a:pPr marL="342900" indent="-342900">
              <a:lnSpc>
                <a:spcPct val="150000"/>
              </a:lnSpc>
              <a:spcBef>
                <a:spcPts val="900"/>
              </a:spcBef>
              <a:buFont typeface="+mj-lt"/>
              <a:buAutoNum type="arabicPeriod"/>
            </a:pPr>
            <a:r>
              <a:rPr lang="en-US" sz="1200" b="1" dirty="0">
                <a:solidFill>
                  <a:schemeClr val="tx2"/>
                </a:solidFill>
                <a:effectLst/>
              </a:rPr>
              <a:t>Stabilization: </a:t>
            </a:r>
            <a:r>
              <a:rPr lang="en-US" sz="1200" dirty="0">
                <a:solidFill>
                  <a:schemeClr val="tx2"/>
                </a:solidFill>
                <a:effectLst/>
              </a:rPr>
              <a:t>Buffers, protease inhibitors, detergents for solubility</a:t>
            </a:r>
          </a:p>
          <a:p>
            <a:pPr marL="342900" indent="-342900">
              <a:lnSpc>
                <a:spcPct val="150000"/>
              </a:lnSpc>
              <a:spcBef>
                <a:spcPts val="900"/>
              </a:spcBef>
              <a:buFont typeface="+mj-lt"/>
              <a:buAutoNum type="arabicPeriod"/>
            </a:pPr>
            <a:r>
              <a:rPr lang="en-US" sz="1200" b="1" dirty="0">
                <a:solidFill>
                  <a:schemeClr val="tx2"/>
                </a:solidFill>
                <a:effectLst/>
              </a:rPr>
              <a:t>Purification</a:t>
            </a:r>
            <a:r>
              <a:rPr lang="en-US" sz="1200" dirty="0">
                <a:solidFill>
                  <a:schemeClr val="tx2"/>
                </a:solidFill>
                <a:effectLst/>
              </a:rPr>
              <a:t>: </a:t>
            </a:r>
            <a:r>
              <a:rPr lang="en-US" sz="1200" dirty="0">
                <a:solidFill>
                  <a:schemeClr val="tx2"/>
                </a:solidFill>
              </a:rPr>
              <a:t>C</a:t>
            </a:r>
            <a:r>
              <a:rPr lang="en-US" sz="1200" dirty="0">
                <a:solidFill>
                  <a:schemeClr val="tx2"/>
                </a:solidFill>
                <a:effectLst/>
              </a:rPr>
              <a:t>entrifugation, precipitation, </a:t>
            </a:r>
            <a:r>
              <a:rPr lang="en-US" sz="1200" dirty="0">
                <a:solidFill>
                  <a:schemeClr val="tx2"/>
                </a:solidFill>
              </a:rPr>
              <a:t>c</a:t>
            </a:r>
            <a:r>
              <a:rPr lang="en-US" sz="1200" dirty="0">
                <a:solidFill>
                  <a:schemeClr val="tx2"/>
                </a:solidFill>
                <a:effectLst/>
              </a:rPr>
              <a:t>hromatography</a:t>
            </a:r>
          </a:p>
          <a:p>
            <a:pPr marL="342900" indent="-342900">
              <a:lnSpc>
                <a:spcPct val="150000"/>
              </a:lnSpc>
              <a:spcBef>
                <a:spcPts val="900"/>
              </a:spcBef>
              <a:buFont typeface="+mj-lt"/>
              <a:buAutoNum type="arabicPeriod"/>
            </a:pPr>
            <a:r>
              <a:rPr lang="en-US" sz="1200" b="1" dirty="0">
                <a:solidFill>
                  <a:schemeClr val="tx2"/>
                </a:solidFill>
                <a:effectLst/>
              </a:rPr>
              <a:t>Characterization</a:t>
            </a:r>
            <a:r>
              <a:rPr lang="en-US" sz="1200" dirty="0">
                <a:solidFill>
                  <a:schemeClr val="tx2"/>
                </a:solidFill>
                <a:effectLst/>
              </a:rPr>
              <a:t>: SDS-PAGE, spectroscopy, activity assays, </a:t>
            </a:r>
            <a:br>
              <a:rPr lang="en-US" sz="1200" dirty="0">
                <a:solidFill>
                  <a:schemeClr val="tx2"/>
                </a:solidFill>
              </a:rPr>
            </a:br>
            <a:r>
              <a:rPr lang="en-US" sz="1200" dirty="0">
                <a:solidFill>
                  <a:schemeClr val="tx2"/>
                </a:solidFill>
                <a:effectLst/>
              </a:rPr>
              <a:t>advanced structural techniques</a:t>
            </a:r>
          </a:p>
          <a:p>
            <a:endParaRPr lang="en-US" noProof="0" dirty="0"/>
          </a:p>
        </p:txBody>
      </p:sp>
      <p:sp>
        <p:nvSpPr>
          <p:cNvPr id="4" name="Segnaposto numero diapositiva 3">
            <a:extLst>
              <a:ext uri="{FF2B5EF4-FFF2-40B4-BE49-F238E27FC236}">
                <a16:creationId xmlns:a16="http://schemas.microsoft.com/office/drawing/2014/main" id="{433E01D7-DFDA-7ADB-A5AB-69A586AD17A9}"/>
              </a:ext>
            </a:extLst>
          </p:cNvPr>
          <p:cNvSpPr>
            <a:spLocks noGrp="1"/>
          </p:cNvSpPr>
          <p:nvPr>
            <p:ph type="sldNum" sz="quarter" idx="5"/>
          </p:nvPr>
        </p:nvSpPr>
        <p:spPr/>
        <p:txBody>
          <a:bodyPr/>
          <a:lstStyle/>
          <a:p>
            <a:fld id="{4CF50783-AAED-1941-8BCC-9F6140F0A6B1}" type="slidenum">
              <a:rPr lang="fr-FR" smtClean="0"/>
              <a:pPr/>
              <a:t>3</a:t>
            </a:fld>
            <a:endParaRPr lang="fr-FR" dirty="0"/>
          </a:p>
        </p:txBody>
      </p:sp>
    </p:spTree>
    <p:extLst>
      <p:ext uri="{BB962C8B-B14F-4D97-AF65-F5344CB8AC3E}">
        <p14:creationId xmlns:p14="http://schemas.microsoft.com/office/powerpoint/2010/main" val="224694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F0CDC-BB7E-5377-3255-D7210406FF7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0E123A3-DF00-8122-B8A9-5DAF67B2CFD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666814C-F7FB-0001-BACE-BCFFEE81EE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Sonication as you did yesterday is the most common tech used. It use sounds waves to disrupt the protein membrane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This slide highlights the main methods for protein extraction. Mechanical methods, like homogenization and sonication, are ideal for tough tissues and bacterial cells, though heat generation can be a concern.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Non-mechanical options, such as detergents and organic solvents, are effective but require careful handling to avoid denaturation. Freeze-thawing is a simple technique but can be inefficient, while enzymatic treatments, like lysozymes, are gentle and specific but limited in scope. Selecting the right method depends on your target protein and the cells you’re working with.</a:t>
            </a:r>
          </a:p>
          <a:p>
            <a:endParaRPr lang="en-US" noProof="0" dirty="0"/>
          </a:p>
          <a:p>
            <a:r>
              <a:rPr lang="en-US" sz="1300" b="1" dirty="0">
                <a:solidFill>
                  <a:schemeClr val="accent3"/>
                </a:solidFill>
                <a:effectLst/>
              </a:rPr>
              <a:t>A. Mechanical Methods</a:t>
            </a:r>
            <a:endParaRPr lang="en-US" sz="1300" dirty="0">
              <a:solidFill>
                <a:schemeClr val="accent3"/>
              </a:solidFill>
              <a:effectLst/>
            </a:endParaRPr>
          </a:p>
          <a:p>
            <a:pPr>
              <a:spcBef>
                <a:spcPts val="900"/>
              </a:spcBef>
            </a:pPr>
            <a:r>
              <a:rPr lang="en-US" sz="1300" dirty="0">
                <a:solidFill>
                  <a:schemeClr val="accent3"/>
                </a:solidFill>
                <a:effectLst/>
              </a:rPr>
              <a:t>1. </a:t>
            </a:r>
            <a:r>
              <a:rPr lang="en-US" sz="1300" b="1" dirty="0">
                <a:solidFill>
                  <a:schemeClr val="accent3"/>
                </a:solidFill>
                <a:effectLst/>
              </a:rPr>
              <a:t>Homogenization</a:t>
            </a:r>
            <a:endParaRPr lang="en-US" sz="1300" dirty="0">
              <a:solidFill>
                <a:schemeClr val="accent3"/>
              </a:solidFill>
              <a:effectLst/>
            </a:endParaRPr>
          </a:p>
          <a:p>
            <a:pPr marL="628650" lvl="1" indent="-285750">
              <a:spcBef>
                <a:spcPts val="900"/>
              </a:spcBef>
              <a:buFont typeface="Wingdings" pitchFamily="2" charset="2"/>
              <a:buChar char="ü"/>
            </a:pPr>
            <a:r>
              <a:rPr lang="en-US" sz="1300" b="1" dirty="0">
                <a:solidFill>
                  <a:schemeClr val="accent3"/>
                </a:solidFill>
                <a:effectLst/>
              </a:rPr>
              <a:t>Pros:</a:t>
            </a:r>
            <a:r>
              <a:rPr lang="en-US" sz="1300" dirty="0">
                <a:solidFill>
                  <a:schemeClr val="accent3"/>
                </a:solidFill>
                <a:effectLst/>
              </a:rPr>
              <a:t> Effective for tough tissues</a:t>
            </a:r>
          </a:p>
          <a:p>
            <a:pPr marL="628650" lvl="1" indent="-285750">
              <a:spcBef>
                <a:spcPts val="900"/>
              </a:spcBef>
              <a:buFont typeface="Wingdings" pitchFamily="2" charset="2"/>
              <a:buChar char="ü"/>
            </a:pPr>
            <a:r>
              <a:rPr lang="en-US" sz="1300" b="1" dirty="0">
                <a:solidFill>
                  <a:schemeClr val="accent3"/>
                </a:solidFill>
                <a:effectLst/>
              </a:rPr>
              <a:t>Cons:</a:t>
            </a:r>
            <a:r>
              <a:rPr lang="en-US" sz="1300" dirty="0">
                <a:solidFill>
                  <a:schemeClr val="accent3"/>
                </a:solidFill>
                <a:effectLst/>
              </a:rPr>
              <a:t> Can generate heat, which may damage proteins</a:t>
            </a:r>
          </a:p>
          <a:p>
            <a:pPr>
              <a:spcBef>
                <a:spcPts val="900"/>
              </a:spcBef>
            </a:pPr>
            <a:r>
              <a:rPr lang="en-US" sz="1300" dirty="0">
                <a:solidFill>
                  <a:schemeClr val="accent3"/>
                </a:solidFill>
                <a:effectLst/>
              </a:rPr>
              <a:t>2. </a:t>
            </a:r>
            <a:r>
              <a:rPr lang="en-US" sz="1300" b="1" dirty="0">
                <a:solidFill>
                  <a:schemeClr val="accent3"/>
                </a:solidFill>
                <a:effectLst/>
              </a:rPr>
              <a:t>Sonication</a:t>
            </a:r>
            <a:endParaRPr lang="en-US" sz="1300" dirty="0">
              <a:solidFill>
                <a:schemeClr val="accent3"/>
              </a:solidFill>
              <a:effectLst/>
            </a:endParaRPr>
          </a:p>
          <a:p>
            <a:pPr marL="628650" lvl="1" indent="-285750">
              <a:spcBef>
                <a:spcPts val="900"/>
              </a:spcBef>
              <a:buFont typeface="Wingdings" pitchFamily="2" charset="2"/>
              <a:buChar char="ü"/>
            </a:pPr>
            <a:r>
              <a:rPr lang="en-US" sz="1300" b="1" dirty="0">
                <a:solidFill>
                  <a:schemeClr val="accent3"/>
                </a:solidFill>
                <a:effectLst/>
              </a:rPr>
              <a:t>Pros:</a:t>
            </a:r>
            <a:r>
              <a:rPr lang="en-US" sz="1300" dirty="0">
                <a:solidFill>
                  <a:schemeClr val="accent3"/>
                </a:solidFill>
                <a:effectLst/>
              </a:rPr>
              <a:t> Quick and efficient for small volumes</a:t>
            </a:r>
          </a:p>
          <a:p>
            <a:pPr marL="628650" lvl="1" indent="-285750">
              <a:spcBef>
                <a:spcPts val="900"/>
              </a:spcBef>
              <a:buFont typeface="Wingdings" pitchFamily="2" charset="2"/>
              <a:buChar char="ü"/>
            </a:pPr>
            <a:r>
              <a:rPr lang="en-US" sz="1300" b="1" dirty="0">
                <a:solidFill>
                  <a:schemeClr val="accent3"/>
                </a:solidFill>
                <a:effectLst/>
              </a:rPr>
              <a:t>Cons:</a:t>
            </a:r>
            <a:r>
              <a:rPr lang="en-US" sz="1300" dirty="0">
                <a:solidFill>
                  <a:schemeClr val="accent3"/>
                </a:solidFill>
                <a:effectLst/>
              </a:rPr>
              <a:t> Requires cooling to avoid overheating</a:t>
            </a:r>
          </a:p>
          <a:p>
            <a:pPr>
              <a:spcBef>
                <a:spcPts val="900"/>
              </a:spcBef>
            </a:pPr>
            <a:r>
              <a:rPr lang="en-US" sz="1300" dirty="0">
                <a:solidFill>
                  <a:schemeClr val="accent3"/>
                </a:solidFill>
                <a:effectLst/>
              </a:rPr>
              <a:t>3. </a:t>
            </a:r>
            <a:r>
              <a:rPr lang="en-US" sz="1300" b="1" dirty="0">
                <a:solidFill>
                  <a:schemeClr val="accent3"/>
                </a:solidFill>
                <a:effectLst/>
              </a:rPr>
              <a:t>Pressure Cycling</a:t>
            </a:r>
            <a:endParaRPr lang="en-US" sz="1300" dirty="0">
              <a:solidFill>
                <a:schemeClr val="accent3"/>
              </a:solidFill>
              <a:effectLst/>
            </a:endParaRPr>
          </a:p>
          <a:p>
            <a:pPr marL="628650" lvl="1" indent="-285750">
              <a:spcBef>
                <a:spcPts val="900"/>
              </a:spcBef>
              <a:buFont typeface="Wingdings" pitchFamily="2" charset="2"/>
              <a:buChar char="ü"/>
            </a:pPr>
            <a:r>
              <a:rPr lang="en-US" sz="1300" b="1" dirty="0">
                <a:solidFill>
                  <a:schemeClr val="accent3"/>
                </a:solidFill>
                <a:effectLst/>
              </a:rPr>
              <a:t>Pros:</a:t>
            </a:r>
            <a:r>
              <a:rPr lang="en-US" sz="1300" dirty="0">
                <a:solidFill>
                  <a:schemeClr val="accent3"/>
                </a:solidFill>
                <a:effectLst/>
              </a:rPr>
              <a:t> Gentle on proteins; preserves their native structure</a:t>
            </a:r>
          </a:p>
          <a:p>
            <a:pPr marL="628650" lvl="1" indent="-285750">
              <a:spcBef>
                <a:spcPts val="900"/>
              </a:spcBef>
              <a:buFont typeface="Wingdings" pitchFamily="2" charset="2"/>
              <a:buChar char="ü"/>
            </a:pPr>
            <a:r>
              <a:rPr lang="en-US" sz="1300" b="1" dirty="0">
                <a:solidFill>
                  <a:schemeClr val="accent3"/>
                </a:solidFill>
                <a:effectLst/>
              </a:rPr>
              <a:t>Cons:</a:t>
            </a:r>
            <a:r>
              <a:rPr lang="en-US" sz="1300" dirty="0">
                <a:solidFill>
                  <a:schemeClr val="accent3"/>
                </a:solidFill>
                <a:effectLst/>
              </a:rPr>
              <a:t> Requires specialized and expensive equipment</a:t>
            </a:r>
          </a:p>
          <a:p>
            <a:pPr>
              <a:spcBef>
                <a:spcPts val="900"/>
              </a:spcBef>
            </a:pPr>
            <a:r>
              <a:rPr lang="en-US" sz="1300" dirty="0">
                <a:solidFill>
                  <a:schemeClr val="accent3"/>
                </a:solidFill>
                <a:effectLst/>
              </a:rPr>
              <a:t>4. </a:t>
            </a:r>
            <a:r>
              <a:rPr lang="en-US" sz="1300" b="1" dirty="0">
                <a:solidFill>
                  <a:schemeClr val="accent3"/>
                </a:solidFill>
                <a:effectLst/>
              </a:rPr>
              <a:t>Cryogenic Grinding</a:t>
            </a:r>
            <a:endParaRPr lang="en-US" sz="1300" dirty="0">
              <a:solidFill>
                <a:schemeClr val="accent3"/>
              </a:solidFill>
              <a:effectLst/>
            </a:endParaRPr>
          </a:p>
          <a:p>
            <a:pPr marL="628650" lvl="1" indent="-285750">
              <a:spcBef>
                <a:spcPts val="900"/>
              </a:spcBef>
              <a:buFont typeface="Wingdings" pitchFamily="2" charset="2"/>
              <a:buChar char="ü"/>
            </a:pPr>
            <a:r>
              <a:rPr lang="en-US" sz="1300" b="1" dirty="0">
                <a:solidFill>
                  <a:schemeClr val="accent3"/>
                </a:solidFill>
                <a:effectLst/>
              </a:rPr>
              <a:t>Pros:</a:t>
            </a:r>
            <a:r>
              <a:rPr lang="en-US" sz="1300" dirty="0">
                <a:solidFill>
                  <a:schemeClr val="accent3"/>
                </a:solidFill>
                <a:effectLst/>
              </a:rPr>
              <a:t> Ideal for disrupting tough cell walls (e.g., yeast); prevents heat damage</a:t>
            </a:r>
          </a:p>
          <a:p>
            <a:pPr marL="628650" lvl="1" indent="-285750">
              <a:spcBef>
                <a:spcPts val="900"/>
              </a:spcBef>
              <a:buFont typeface="Wingdings" pitchFamily="2" charset="2"/>
              <a:buChar char="ü"/>
            </a:pPr>
            <a:r>
              <a:rPr lang="en-US" sz="1300" b="1" dirty="0">
                <a:solidFill>
                  <a:schemeClr val="accent3"/>
                </a:solidFill>
                <a:effectLst/>
              </a:rPr>
              <a:t>Cons:</a:t>
            </a:r>
            <a:r>
              <a:rPr lang="en-US" sz="1300" dirty="0">
                <a:solidFill>
                  <a:schemeClr val="accent3"/>
                </a:solidFill>
                <a:effectLst/>
              </a:rPr>
              <a:t> Requires liquid nitrogen and can be labor-intensive</a:t>
            </a:r>
          </a:p>
          <a:p>
            <a:endParaRPr lang="en-US" noProof="0" dirty="0"/>
          </a:p>
          <a:p>
            <a:endParaRPr lang="en-US" noProof="0" dirty="0"/>
          </a:p>
          <a:p>
            <a:r>
              <a:rPr lang="en-US" sz="1200" b="1" dirty="0">
                <a:solidFill>
                  <a:schemeClr val="accent3"/>
                </a:solidFill>
                <a:effectLst/>
              </a:rPr>
              <a:t>B. Non-Mechanical Methods</a:t>
            </a:r>
            <a:endParaRPr lang="en-US" sz="1200" dirty="0">
              <a:solidFill>
                <a:schemeClr val="accent3"/>
              </a:solidFill>
              <a:effectLst/>
            </a:endParaRPr>
          </a:p>
          <a:p>
            <a:pPr>
              <a:spcBef>
                <a:spcPts val="900"/>
              </a:spcBef>
            </a:pPr>
            <a:r>
              <a:rPr lang="en-US" sz="1200" dirty="0">
                <a:solidFill>
                  <a:schemeClr val="accent3"/>
                </a:solidFill>
                <a:effectLst/>
              </a:rPr>
              <a:t>1. </a:t>
            </a:r>
            <a:r>
              <a:rPr lang="en-US" sz="1200" b="1" dirty="0">
                <a:solidFill>
                  <a:schemeClr val="accent3"/>
                </a:solidFill>
                <a:effectLst/>
              </a:rPr>
              <a:t>Detergents</a:t>
            </a:r>
            <a:endParaRPr lang="en-US" sz="1200" dirty="0">
              <a:solidFill>
                <a:schemeClr val="accent3"/>
              </a:solidFill>
              <a:effectLst/>
            </a:endParaRPr>
          </a:p>
          <a:p>
            <a:pPr marL="285750" indent="-285750">
              <a:spcBef>
                <a:spcPts val="900"/>
              </a:spcBef>
              <a:buFont typeface="Wingdings" pitchFamily="2" charset="2"/>
              <a:buChar char="ü"/>
            </a:pPr>
            <a:r>
              <a:rPr lang="en-US" sz="1200" b="1" dirty="0">
                <a:solidFill>
                  <a:schemeClr val="accent3"/>
                </a:solidFill>
                <a:effectLst/>
              </a:rPr>
              <a:t>Pros:</a:t>
            </a:r>
            <a:r>
              <a:rPr lang="en-US" sz="1200" dirty="0">
                <a:solidFill>
                  <a:schemeClr val="accent3"/>
                </a:solidFill>
                <a:effectLst/>
              </a:rPr>
              <a:t> Effective for solubilizing membrane proteins</a:t>
            </a:r>
          </a:p>
          <a:p>
            <a:pPr marL="285750" indent="-285750">
              <a:spcBef>
                <a:spcPts val="900"/>
              </a:spcBef>
              <a:buFont typeface="Wingdings" pitchFamily="2" charset="2"/>
              <a:buChar char="ü"/>
            </a:pPr>
            <a:r>
              <a:rPr lang="en-US" sz="1200" b="1" dirty="0">
                <a:solidFill>
                  <a:schemeClr val="accent3"/>
                </a:solidFill>
                <a:effectLst/>
              </a:rPr>
              <a:t>Cons:</a:t>
            </a:r>
            <a:r>
              <a:rPr lang="en-US" sz="1200" dirty="0">
                <a:solidFill>
                  <a:schemeClr val="accent3"/>
                </a:solidFill>
                <a:effectLst/>
              </a:rPr>
              <a:t> Risk of denaturing sensitive proteins</a:t>
            </a:r>
          </a:p>
          <a:p>
            <a:pPr>
              <a:spcBef>
                <a:spcPts val="900"/>
              </a:spcBef>
            </a:pPr>
            <a:r>
              <a:rPr lang="en-US" sz="1200" dirty="0">
                <a:solidFill>
                  <a:schemeClr val="accent3"/>
                </a:solidFill>
                <a:effectLst/>
              </a:rPr>
              <a:t>2. </a:t>
            </a:r>
            <a:r>
              <a:rPr lang="en-US" sz="1200" b="1" dirty="0">
                <a:solidFill>
                  <a:schemeClr val="accent3"/>
                </a:solidFill>
                <a:effectLst/>
              </a:rPr>
              <a:t>Organic Solvents </a:t>
            </a:r>
            <a:r>
              <a:rPr lang="en-US" b="0" i="0" dirty="0">
                <a:solidFill>
                  <a:srgbClr val="040C28"/>
                </a:solidFill>
                <a:effectLst/>
                <a:latin typeface="Google Sans"/>
              </a:rPr>
              <a:t>hexanes, toluene, dichloromethane and diethyl ether (</a:t>
            </a:r>
            <a:r>
              <a:rPr lang="en-US" sz="1200" b="1" dirty="0">
                <a:solidFill>
                  <a:schemeClr val="accent3"/>
                </a:solidFill>
                <a:effectLst/>
              </a:rPr>
              <a:t>hydrophobic contact )</a:t>
            </a:r>
            <a:endParaRPr lang="en-US" sz="1200" dirty="0">
              <a:solidFill>
                <a:schemeClr val="accent3"/>
              </a:solidFill>
              <a:effectLst/>
            </a:endParaRPr>
          </a:p>
          <a:p>
            <a:pPr marL="285750" indent="-285750">
              <a:spcBef>
                <a:spcPts val="900"/>
              </a:spcBef>
              <a:buFont typeface="Wingdings" pitchFamily="2" charset="2"/>
              <a:buChar char="ü"/>
            </a:pPr>
            <a:r>
              <a:rPr lang="en-US" sz="1200" b="1" dirty="0">
                <a:solidFill>
                  <a:schemeClr val="accent3"/>
                </a:solidFill>
                <a:effectLst/>
              </a:rPr>
              <a:t>Pros:</a:t>
            </a:r>
            <a:r>
              <a:rPr lang="en-US" sz="1200" dirty="0">
                <a:solidFill>
                  <a:schemeClr val="accent3"/>
                </a:solidFill>
                <a:effectLst/>
              </a:rPr>
              <a:t> Quick and efficient</a:t>
            </a:r>
          </a:p>
          <a:p>
            <a:pPr marL="285750" indent="-285750">
              <a:spcBef>
                <a:spcPts val="900"/>
              </a:spcBef>
              <a:buFont typeface="Wingdings" pitchFamily="2" charset="2"/>
              <a:buChar char="ü"/>
            </a:pPr>
            <a:r>
              <a:rPr lang="en-US" sz="1200" b="1" dirty="0">
                <a:solidFill>
                  <a:schemeClr val="accent3"/>
                </a:solidFill>
                <a:effectLst/>
              </a:rPr>
              <a:t>Cons:</a:t>
            </a:r>
            <a:r>
              <a:rPr lang="en-US" sz="1200" dirty="0">
                <a:solidFill>
                  <a:schemeClr val="accent3"/>
                </a:solidFill>
                <a:effectLst/>
              </a:rPr>
              <a:t> Can denature proteins and affect downstream applications</a:t>
            </a:r>
          </a:p>
          <a:p>
            <a:pPr>
              <a:spcBef>
                <a:spcPts val="900"/>
              </a:spcBef>
            </a:pPr>
            <a:r>
              <a:rPr lang="en-US" sz="1200" dirty="0">
                <a:solidFill>
                  <a:schemeClr val="accent3"/>
                </a:solidFill>
                <a:effectLst/>
              </a:rPr>
              <a:t>3. </a:t>
            </a:r>
            <a:r>
              <a:rPr lang="en-US" sz="1200" b="1" dirty="0">
                <a:solidFill>
                  <a:schemeClr val="accent3"/>
                </a:solidFill>
                <a:effectLst/>
              </a:rPr>
              <a:t>Chaotropic Agents (urea , guanidine </a:t>
            </a:r>
            <a:r>
              <a:rPr lang="en-US" sz="1200" b="1" dirty="0" err="1">
                <a:solidFill>
                  <a:schemeClr val="accent3"/>
                </a:solidFill>
                <a:effectLst/>
              </a:rPr>
              <a:t>hcl</a:t>
            </a:r>
            <a:r>
              <a:rPr lang="en-US" sz="1200" b="1" dirty="0">
                <a:solidFill>
                  <a:schemeClr val="accent3"/>
                </a:solidFill>
                <a:effectLst/>
              </a:rPr>
              <a:t>, they interfere with hydrophobic contact ) </a:t>
            </a:r>
            <a:endParaRPr lang="en-US" sz="1200" dirty="0">
              <a:solidFill>
                <a:schemeClr val="accent3"/>
              </a:solidFill>
              <a:effectLst/>
            </a:endParaRPr>
          </a:p>
          <a:p>
            <a:pPr marL="285750" indent="-285750">
              <a:spcBef>
                <a:spcPts val="900"/>
              </a:spcBef>
              <a:buFont typeface="Wingdings" pitchFamily="2" charset="2"/>
              <a:buChar char="ü"/>
            </a:pPr>
            <a:r>
              <a:rPr lang="en-US" sz="1200" b="1" dirty="0">
                <a:solidFill>
                  <a:schemeClr val="accent3"/>
                </a:solidFill>
                <a:effectLst/>
              </a:rPr>
              <a:t>Pros:</a:t>
            </a:r>
            <a:r>
              <a:rPr lang="en-US" sz="1200" dirty="0">
                <a:solidFill>
                  <a:schemeClr val="accent3"/>
                </a:solidFill>
                <a:effectLst/>
              </a:rPr>
              <a:t> Useful for extracting insoluble proteins</a:t>
            </a:r>
          </a:p>
          <a:p>
            <a:pPr marL="285750" indent="-285750">
              <a:spcBef>
                <a:spcPts val="900"/>
              </a:spcBef>
              <a:buFont typeface="Wingdings" pitchFamily="2" charset="2"/>
              <a:buChar char="ü"/>
            </a:pPr>
            <a:r>
              <a:rPr lang="en-US" sz="1200" b="1" dirty="0">
                <a:solidFill>
                  <a:schemeClr val="accent3"/>
                </a:solidFill>
                <a:effectLst/>
              </a:rPr>
              <a:t>Cons:</a:t>
            </a:r>
            <a:r>
              <a:rPr lang="en-US" sz="1200" dirty="0">
                <a:solidFill>
                  <a:schemeClr val="accent3"/>
                </a:solidFill>
                <a:effectLst/>
              </a:rPr>
              <a:t> Proteins may require refolding after extraction</a:t>
            </a:r>
          </a:p>
          <a:p>
            <a:pPr marL="285750" indent="-285750">
              <a:spcBef>
                <a:spcPts val="900"/>
              </a:spcBef>
              <a:buFont typeface="Wingdings" pitchFamily="2" charset="2"/>
              <a:buChar char="ü"/>
            </a:pPr>
            <a:endParaRPr lang="en-US" sz="1200" dirty="0">
              <a:solidFill>
                <a:schemeClr val="accent3"/>
              </a:solidFill>
              <a:effectLst/>
            </a:endParaRPr>
          </a:p>
          <a:p>
            <a:pPr>
              <a:spcBef>
                <a:spcPts val="900"/>
              </a:spcBef>
            </a:pPr>
            <a:r>
              <a:rPr lang="en-US" sz="1200" dirty="0">
                <a:solidFill>
                  <a:schemeClr val="accent3"/>
                </a:solidFill>
                <a:effectLst/>
              </a:rPr>
              <a:t>4. </a:t>
            </a:r>
            <a:r>
              <a:rPr lang="en-US" sz="1200" b="1" dirty="0">
                <a:solidFill>
                  <a:schemeClr val="accent3"/>
                </a:solidFill>
                <a:effectLst/>
              </a:rPr>
              <a:t>Freeze-Thawing</a:t>
            </a:r>
            <a:endParaRPr lang="en-US" sz="1200" dirty="0">
              <a:solidFill>
                <a:schemeClr val="accent3"/>
              </a:solidFill>
              <a:effectLst/>
            </a:endParaRPr>
          </a:p>
          <a:p>
            <a:pPr marL="285750" indent="-285750">
              <a:spcBef>
                <a:spcPts val="900"/>
              </a:spcBef>
              <a:buFont typeface="Wingdings" pitchFamily="2" charset="2"/>
              <a:buChar char="ü"/>
            </a:pPr>
            <a:r>
              <a:rPr lang="en-US" sz="1200" b="1" dirty="0">
                <a:solidFill>
                  <a:schemeClr val="accent3"/>
                </a:solidFill>
                <a:effectLst/>
              </a:rPr>
              <a:t>Pros:</a:t>
            </a:r>
            <a:r>
              <a:rPr lang="en-US" sz="1200" dirty="0">
                <a:solidFill>
                  <a:schemeClr val="accent3"/>
                </a:solidFill>
                <a:effectLst/>
              </a:rPr>
              <a:t> Simple and requires minimal equipment</a:t>
            </a:r>
          </a:p>
          <a:p>
            <a:pPr marL="285750" indent="-285750">
              <a:spcBef>
                <a:spcPts val="900"/>
              </a:spcBef>
              <a:buFont typeface="Wingdings" pitchFamily="2" charset="2"/>
              <a:buChar char="ü"/>
            </a:pPr>
            <a:r>
              <a:rPr lang="en-US" sz="1200" b="1" dirty="0">
                <a:solidFill>
                  <a:schemeClr val="accent3"/>
                </a:solidFill>
                <a:effectLst/>
              </a:rPr>
              <a:t>Cons:</a:t>
            </a:r>
            <a:r>
              <a:rPr lang="en-US" sz="1200" dirty="0">
                <a:solidFill>
                  <a:schemeClr val="accent3"/>
                </a:solidFill>
                <a:effectLst/>
              </a:rPr>
              <a:t> Time-consuming and often inefficient for some cells</a:t>
            </a:r>
          </a:p>
          <a:p>
            <a:pPr>
              <a:spcBef>
                <a:spcPts val="900"/>
              </a:spcBef>
            </a:pPr>
            <a:r>
              <a:rPr lang="en-US" sz="1200" dirty="0">
                <a:solidFill>
                  <a:schemeClr val="accent3"/>
                </a:solidFill>
                <a:effectLst/>
              </a:rPr>
              <a:t>5. </a:t>
            </a:r>
            <a:r>
              <a:rPr lang="en-US" sz="1200" b="1" dirty="0">
                <a:solidFill>
                  <a:schemeClr val="accent3"/>
                </a:solidFill>
                <a:effectLst/>
              </a:rPr>
              <a:t>Enzymatic Treatment</a:t>
            </a:r>
            <a:endParaRPr lang="en-US" sz="1200" dirty="0">
              <a:solidFill>
                <a:schemeClr val="accent3"/>
              </a:solidFill>
              <a:effectLst/>
            </a:endParaRPr>
          </a:p>
          <a:p>
            <a:pPr marL="285750" indent="-285750">
              <a:spcBef>
                <a:spcPts val="900"/>
              </a:spcBef>
              <a:buFont typeface="Wingdings" pitchFamily="2" charset="2"/>
              <a:buChar char="ü"/>
            </a:pPr>
            <a:r>
              <a:rPr lang="en-US" sz="1200" b="1" dirty="0">
                <a:solidFill>
                  <a:schemeClr val="accent3"/>
                </a:solidFill>
                <a:effectLst/>
              </a:rPr>
              <a:t>Pros:</a:t>
            </a:r>
            <a:r>
              <a:rPr lang="en-US" sz="1200" dirty="0">
                <a:solidFill>
                  <a:schemeClr val="accent3"/>
                </a:solidFill>
                <a:effectLst/>
              </a:rPr>
              <a:t> Specific, gentle, and preserves protein structure (pectinase)</a:t>
            </a:r>
          </a:p>
          <a:p>
            <a:pPr marL="285750" indent="-285750">
              <a:spcBef>
                <a:spcPts val="900"/>
              </a:spcBef>
              <a:buFont typeface="Wingdings" pitchFamily="2" charset="2"/>
              <a:buChar char="ü"/>
            </a:pPr>
            <a:r>
              <a:rPr lang="en-US" sz="1200" b="1" dirty="0">
                <a:solidFill>
                  <a:schemeClr val="accent3"/>
                </a:solidFill>
                <a:effectLst/>
              </a:rPr>
              <a:t>Cons:</a:t>
            </a:r>
            <a:r>
              <a:rPr lang="en-US" sz="1200" dirty="0">
                <a:solidFill>
                  <a:schemeClr val="accent3"/>
                </a:solidFill>
                <a:effectLst/>
              </a:rPr>
              <a:t> Limited to bacterial cells and can be expensive</a:t>
            </a:r>
          </a:p>
          <a:p>
            <a:pPr marL="285750" indent="-285750">
              <a:spcBef>
                <a:spcPts val="900"/>
              </a:spcBef>
              <a:buFont typeface="Wingdings" pitchFamily="2" charset="2"/>
              <a:buChar char="ü"/>
            </a:pPr>
            <a:endParaRPr lang="en-US" sz="1200" dirty="0">
              <a:solidFill>
                <a:schemeClr val="accent3"/>
              </a:solidFill>
              <a:effectLst/>
            </a:endParaRPr>
          </a:p>
          <a:p>
            <a:endParaRPr lang="en-US" sz="1200" dirty="0">
              <a:solidFill>
                <a:schemeClr val="accent3"/>
              </a:solidFill>
            </a:endParaRPr>
          </a:p>
          <a:p>
            <a:endParaRPr lang="en-US" noProof="0" dirty="0"/>
          </a:p>
        </p:txBody>
      </p:sp>
      <p:sp>
        <p:nvSpPr>
          <p:cNvPr id="4" name="Segnaposto numero diapositiva 3">
            <a:extLst>
              <a:ext uri="{FF2B5EF4-FFF2-40B4-BE49-F238E27FC236}">
                <a16:creationId xmlns:a16="http://schemas.microsoft.com/office/drawing/2014/main" id="{AEF18315-227D-B406-2182-F2579AFB1C53}"/>
              </a:ext>
            </a:extLst>
          </p:cNvPr>
          <p:cNvSpPr>
            <a:spLocks noGrp="1"/>
          </p:cNvSpPr>
          <p:nvPr>
            <p:ph type="sldNum" sz="quarter" idx="5"/>
          </p:nvPr>
        </p:nvSpPr>
        <p:spPr/>
        <p:txBody>
          <a:bodyPr/>
          <a:lstStyle/>
          <a:p>
            <a:fld id="{4CF50783-AAED-1941-8BCC-9F6140F0A6B1}" type="slidenum">
              <a:rPr lang="fr-FR" smtClean="0"/>
              <a:pPr/>
              <a:t>4</a:t>
            </a:fld>
            <a:endParaRPr lang="fr-FR" dirty="0"/>
          </a:p>
        </p:txBody>
      </p:sp>
    </p:spTree>
    <p:extLst>
      <p:ext uri="{BB962C8B-B14F-4D97-AF65-F5344CB8AC3E}">
        <p14:creationId xmlns:p14="http://schemas.microsoft.com/office/powerpoint/2010/main" val="345819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3EBF2-38DE-154B-36E4-7CCCAC9D5AC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A62F5EF-633E-E65D-BAAB-E98AAFE4820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52AE51E-4906-2251-68CF-B8D2B00DA3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Protein purification uses various techniques to isolate proteins based on properties like size, charge, and affinity. These include centrifugation, precipitation, chromatography, ultrafiltration, and electrophoresis. Each method plays a specific role in achieving high purity and functionality.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E0E0E"/>
                </a:solidFill>
                <a:effectLst/>
                <a:latin typeface=".AppleSystemUIFont"/>
              </a:rPr>
              <a:t>Centrifugation</a:t>
            </a:r>
            <a:r>
              <a:rPr lang="en-US" dirty="0">
                <a:solidFill>
                  <a:srgbClr val="0E0E0E"/>
                </a:solidFill>
                <a:effectLst/>
                <a:latin typeface=".AppleSystemUIFont"/>
              </a:rPr>
              <a:t> is one of the first steps in purification</a:t>
            </a:r>
            <a:r>
              <a:rPr lang="en-US" b="1" dirty="0">
                <a:solidFill>
                  <a:srgbClr val="0E0E0E"/>
                </a:solidFill>
                <a:effectLst/>
                <a:latin typeface=".AppleSystemUIFont"/>
              </a:rPr>
              <a:t>, separating components based on density</a:t>
            </a:r>
            <a:r>
              <a:rPr lang="en-US" dirty="0">
                <a:solidFill>
                  <a:srgbClr val="0E0E0E"/>
                </a:solidFill>
                <a:effectLst/>
                <a:latin typeface=".AppleSystemUIFont"/>
              </a:rPr>
              <a:t>. Heavier particles form a pellet, leaving the lighter protein-containing supernatant for further processing (all the debris)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E0E0E"/>
                </a:solidFill>
                <a:effectLst/>
                <a:latin typeface=".AppleSystemUIFont"/>
              </a:rPr>
              <a:t>Precipitation</a:t>
            </a:r>
            <a:r>
              <a:rPr lang="en-US" dirty="0">
                <a:solidFill>
                  <a:srgbClr val="0E0E0E"/>
                </a:solidFill>
                <a:effectLst/>
                <a:latin typeface=".AppleSystemUIFont"/>
              </a:rPr>
              <a:t> is a cost-effective way to concentrate proteins. Salting out with ammonium sulfate or changing pH helps aggregate proteins, but optimization is needed to avoid co-precipitating contaminants.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Protein the pellet</a:t>
            </a:r>
          </a:p>
        </p:txBody>
      </p:sp>
      <p:sp>
        <p:nvSpPr>
          <p:cNvPr id="4" name="Segnaposto numero diapositiva 3">
            <a:extLst>
              <a:ext uri="{FF2B5EF4-FFF2-40B4-BE49-F238E27FC236}">
                <a16:creationId xmlns:a16="http://schemas.microsoft.com/office/drawing/2014/main" id="{67E2A4EF-0C86-383C-13C5-A65D4A809325}"/>
              </a:ext>
            </a:extLst>
          </p:cNvPr>
          <p:cNvSpPr>
            <a:spLocks noGrp="1"/>
          </p:cNvSpPr>
          <p:nvPr>
            <p:ph type="sldNum" sz="quarter" idx="5"/>
          </p:nvPr>
        </p:nvSpPr>
        <p:spPr/>
        <p:txBody>
          <a:bodyPr/>
          <a:lstStyle/>
          <a:p>
            <a:fld id="{4CF50783-AAED-1941-8BCC-9F6140F0A6B1}" type="slidenum">
              <a:rPr lang="fr-FR" smtClean="0"/>
              <a:pPr/>
              <a:t>5</a:t>
            </a:fld>
            <a:endParaRPr lang="fr-FR" dirty="0"/>
          </a:p>
        </p:txBody>
      </p:sp>
    </p:spTree>
    <p:extLst>
      <p:ext uri="{BB962C8B-B14F-4D97-AF65-F5344CB8AC3E}">
        <p14:creationId xmlns:p14="http://schemas.microsoft.com/office/powerpoint/2010/main" val="3954603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87CED-B3F4-C73A-CE98-BE058BB9315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92952B4-84CE-11ED-88B4-185DAC7132A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0512514-B8FC-4C8A-1622-B2DFC89FB9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A protein purification method typically includes one or more chromatographic steps. The basic procedure involves passing a solution containing the protein through a column </a:t>
            </a:r>
            <a:r>
              <a:rPr lang="en-US" b="1" dirty="0">
                <a:solidFill>
                  <a:srgbClr val="0E0E0E"/>
                </a:solidFill>
                <a:effectLst/>
                <a:latin typeface=".AppleSystemUIFont"/>
              </a:rPr>
              <a:t>packed with specific material</a:t>
            </a:r>
            <a:r>
              <a:rPr lang="en-US" dirty="0">
                <a:solidFill>
                  <a:srgbClr val="0E0E0E"/>
                </a:solidFill>
                <a:effectLst/>
                <a:latin typeface=".AppleSystemUIFont"/>
              </a:rPr>
              <a:t>s. </a:t>
            </a:r>
            <a:r>
              <a:rPr lang="en-US" b="1" dirty="0">
                <a:solidFill>
                  <a:srgbClr val="0E0E0E"/>
                </a:solidFill>
                <a:effectLst/>
                <a:latin typeface=".AppleSystemUIFont"/>
              </a:rPr>
              <a:t>Proteins are separated based on the time required to pass through the column </a:t>
            </a:r>
            <a:r>
              <a:rPr lang="en-US" dirty="0">
                <a:solidFill>
                  <a:srgbClr val="0E0E0E"/>
                </a:solidFill>
                <a:effectLst/>
                <a:latin typeface=".AppleSystemUIFont"/>
              </a:rPr>
              <a:t>or the conditions needed to elute them. Proteins are usually detected as they elute from the column by their absorbance at 280 nm.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Chromatography is the most versatile purification method.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a:p>
            <a:r>
              <a:rPr lang="en-US" b="1" dirty="0">
                <a:solidFill>
                  <a:srgbClr val="0E0E0E"/>
                </a:solidFill>
                <a:effectLst/>
                <a:latin typeface=".AppleSystemUIFont"/>
              </a:rPr>
              <a:t>- Gas Chromatography (GC):</a:t>
            </a:r>
            <a:r>
              <a:rPr lang="en-US" dirty="0">
                <a:solidFill>
                  <a:srgbClr val="0E0E0E"/>
                </a:solidFill>
                <a:effectLst/>
                <a:latin typeface=".AppleSystemUIFont"/>
              </a:rPr>
              <a:t> Uses a gaseous mobile phase for separating volatile compounds, ideal for small organic molecules and gases.</a:t>
            </a:r>
          </a:p>
          <a:p>
            <a:pPr>
              <a:spcBef>
                <a:spcPts val="900"/>
              </a:spcBef>
            </a:pPr>
            <a:r>
              <a:rPr lang="en-US" b="1" dirty="0">
                <a:solidFill>
                  <a:srgbClr val="0E0E0E"/>
                </a:solidFill>
                <a:effectLst/>
                <a:latin typeface=".AppleSystemUIFont"/>
              </a:rPr>
              <a:t>- Thin-Layer Chromatography (TLC):</a:t>
            </a:r>
            <a:r>
              <a:rPr lang="en-US" dirty="0">
                <a:solidFill>
                  <a:srgbClr val="0E0E0E"/>
                </a:solidFill>
                <a:effectLst/>
                <a:latin typeface=".AppleSystemUIFont"/>
              </a:rPr>
              <a:t> Employs a solid stationary phase and a liquid mobile phase, suitable for analyzing mixtures like pigments or small organic molecules.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a:p>
            <a:pPr>
              <a:lnSpc>
                <a:spcPct val="150000"/>
              </a:lnSpc>
            </a:pPr>
            <a:r>
              <a:rPr lang="en-US" sz="1200" b="1" dirty="0">
                <a:solidFill>
                  <a:schemeClr val="tx2"/>
                </a:solidFill>
              </a:rPr>
              <a:t>Liquid chromatography </a:t>
            </a:r>
          </a:p>
          <a:p>
            <a:pPr marL="285750" indent="-285750">
              <a:lnSpc>
                <a:spcPct val="150000"/>
              </a:lnSpc>
              <a:buFont typeface="Wingdings" pitchFamily="2" charset="2"/>
              <a:buChar char="ü"/>
            </a:pPr>
            <a:r>
              <a:rPr lang="en-US" sz="1200" dirty="0">
                <a:solidFill>
                  <a:schemeClr val="tx2"/>
                </a:solidFill>
              </a:rPr>
              <a:t>Buffer (</a:t>
            </a:r>
            <a:r>
              <a:rPr lang="en-US" sz="1200" b="1" dirty="0">
                <a:solidFill>
                  <a:schemeClr val="tx2"/>
                </a:solidFill>
              </a:rPr>
              <a:t>mobile phase</a:t>
            </a:r>
            <a:r>
              <a:rPr lang="en-US" sz="1200" dirty="0">
                <a:solidFill>
                  <a:schemeClr val="tx2"/>
                </a:solidFill>
              </a:rPr>
              <a:t>) pass through a medium (</a:t>
            </a:r>
            <a:r>
              <a:rPr lang="en-US" sz="1200" b="1" dirty="0">
                <a:solidFill>
                  <a:schemeClr val="tx2"/>
                </a:solidFill>
              </a:rPr>
              <a:t>resin</a:t>
            </a:r>
            <a:r>
              <a:rPr lang="en-US" sz="1200" dirty="0">
                <a:solidFill>
                  <a:schemeClr val="tx2"/>
                </a:solidFill>
              </a:rPr>
              <a:t>) containing chromatography beads (</a:t>
            </a:r>
            <a:r>
              <a:rPr lang="en-US" sz="1200" b="1" dirty="0">
                <a:solidFill>
                  <a:schemeClr val="tx2"/>
                </a:solidFill>
              </a:rPr>
              <a:t>stationary phase</a:t>
            </a:r>
            <a:r>
              <a:rPr lang="en-US" sz="1200" dirty="0">
                <a:solidFill>
                  <a:schemeClr val="tx2"/>
                </a:solidFill>
              </a:rPr>
              <a:t>) </a:t>
            </a:r>
          </a:p>
          <a:p>
            <a:pPr marL="285750" indent="-285750">
              <a:lnSpc>
                <a:spcPct val="150000"/>
              </a:lnSpc>
              <a:buFont typeface="Wingdings" pitchFamily="2" charset="2"/>
              <a:buChar char="ü"/>
            </a:pPr>
            <a:r>
              <a:rPr lang="en-US" sz="1200" b="1" dirty="0">
                <a:solidFill>
                  <a:schemeClr val="tx2"/>
                </a:solidFill>
              </a:rPr>
              <a:t>Different bead properties </a:t>
            </a:r>
            <a:r>
              <a:rPr lang="en-US" sz="1200" dirty="0">
                <a:solidFill>
                  <a:schemeClr val="tx2"/>
                </a:solidFill>
              </a:rPr>
              <a:t>can be used to purify different target proteins – For example, a bead with small pores can be used to purify a small target from larger molecules in the same sample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p:txBody>
      </p:sp>
      <p:sp>
        <p:nvSpPr>
          <p:cNvPr id="4" name="Segnaposto numero diapositiva 3">
            <a:extLst>
              <a:ext uri="{FF2B5EF4-FFF2-40B4-BE49-F238E27FC236}">
                <a16:creationId xmlns:a16="http://schemas.microsoft.com/office/drawing/2014/main" id="{3EA5CFCF-22D6-7098-72D0-056910DDF1B6}"/>
              </a:ext>
            </a:extLst>
          </p:cNvPr>
          <p:cNvSpPr>
            <a:spLocks noGrp="1"/>
          </p:cNvSpPr>
          <p:nvPr>
            <p:ph type="sldNum" sz="quarter" idx="5"/>
          </p:nvPr>
        </p:nvSpPr>
        <p:spPr/>
        <p:txBody>
          <a:bodyPr/>
          <a:lstStyle/>
          <a:p>
            <a:fld id="{4CF50783-AAED-1941-8BCC-9F6140F0A6B1}" type="slidenum">
              <a:rPr lang="fr-FR" smtClean="0"/>
              <a:pPr/>
              <a:t>6</a:t>
            </a:fld>
            <a:endParaRPr lang="fr-FR" dirty="0"/>
          </a:p>
        </p:txBody>
      </p:sp>
    </p:spTree>
    <p:extLst>
      <p:ext uri="{BB962C8B-B14F-4D97-AF65-F5344CB8AC3E}">
        <p14:creationId xmlns:p14="http://schemas.microsoft.com/office/powerpoint/2010/main" val="1312470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C8FC8-B9E7-3388-77F5-F394ED91F17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20D5BA0-4552-26E9-1809-4A78F49338A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7FA0C3A-35D6-B9EF-0668-D509B42D8B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Chromatography is the most versatile purification method.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Affinity chromatography targets specific proteins, while ion exchange uses charge differences. SEC is ideal for size-based separation, and HIC handles hydrophobic proteins.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Affinity chromatography is a powerful technique that isolates proteins based on specific interactions with ligands on a resin. After the target protein binds, contaminants are washed away, and the protein is eluted under controlled conditions. It’s highly specific, especially for tagged proteins like His-tags or natural binding partners like antibodies, making it an essential step for high-purity purification.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a:p>
            <a:pPr>
              <a:lnSpc>
                <a:spcPct val="150000"/>
              </a:lnSpc>
              <a:spcBef>
                <a:spcPts val="900"/>
              </a:spcBef>
            </a:pPr>
            <a:r>
              <a:rPr lang="en-US" sz="1200" b="1" dirty="0">
                <a:solidFill>
                  <a:schemeClr val="tx2"/>
                </a:solidFill>
                <a:effectLst/>
              </a:rPr>
              <a:t>Principle:</a:t>
            </a:r>
            <a:r>
              <a:rPr lang="en-US" sz="1200" dirty="0">
                <a:solidFill>
                  <a:schemeClr val="tx2"/>
                </a:solidFill>
                <a:effectLst/>
              </a:rPr>
              <a:t> Utilizes specific interactions between a protein and a ligand bound to the stationary phase</a:t>
            </a:r>
          </a:p>
          <a:p>
            <a:pPr>
              <a:lnSpc>
                <a:spcPct val="150000"/>
              </a:lnSpc>
              <a:spcBef>
                <a:spcPts val="900"/>
              </a:spcBef>
            </a:pPr>
            <a:r>
              <a:rPr lang="en-US" sz="1200" b="1" dirty="0">
                <a:solidFill>
                  <a:schemeClr val="tx2"/>
                </a:solidFill>
                <a:effectLst/>
              </a:rPr>
              <a:t>How It Works:</a:t>
            </a:r>
            <a:endParaRPr lang="en-US" sz="1200" dirty="0">
              <a:solidFill>
                <a:schemeClr val="tx2"/>
              </a:solidFill>
              <a:effectLst/>
            </a:endParaRPr>
          </a:p>
          <a:p>
            <a:pPr marL="342900" indent="-342900">
              <a:lnSpc>
                <a:spcPct val="150000"/>
              </a:lnSpc>
              <a:spcBef>
                <a:spcPts val="900"/>
              </a:spcBef>
              <a:buFont typeface="+mj-lt"/>
              <a:buAutoNum type="arabicPeriod"/>
            </a:pPr>
            <a:r>
              <a:rPr lang="en-US" sz="1200" dirty="0">
                <a:solidFill>
                  <a:schemeClr val="tx2"/>
                </a:solidFill>
                <a:effectLst/>
              </a:rPr>
              <a:t>Protein binds to the ligand on the resin</a:t>
            </a:r>
          </a:p>
          <a:p>
            <a:pPr marL="342900" indent="-342900">
              <a:lnSpc>
                <a:spcPct val="150000"/>
              </a:lnSpc>
              <a:spcBef>
                <a:spcPts val="900"/>
              </a:spcBef>
              <a:buFont typeface="+mj-lt"/>
              <a:buAutoNum type="arabicPeriod"/>
            </a:pPr>
            <a:r>
              <a:rPr lang="en-US" sz="1200" dirty="0">
                <a:solidFill>
                  <a:schemeClr val="tx2"/>
                </a:solidFill>
                <a:effectLst/>
              </a:rPr>
              <a:t>Unbound contaminants are washed away</a:t>
            </a:r>
          </a:p>
          <a:p>
            <a:pPr marL="342900" indent="-342900">
              <a:lnSpc>
                <a:spcPct val="150000"/>
              </a:lnSpc>
              <a:spcBef>
                <a:spcPts val="900"/>
              </a:spcBef>
              <a:buFont typeface="+mj-lt"/>
              <a:buAutoNum type="arabicPeriod"/>
            </a:pPr>
            <a:r>
              <a:rPr lang="en-US" sz="1200" dirty="0">
                <a:solidFill>
                  <a:schemeClr val="tx2"/>
                </a:solidFill>
                <a:effectLst/>
              </a:rPr>
              <a:t>Protein is eluted under specific conditions (e.g., pH or salt change)</a:t>
            </a:r>
          </a:p>
          <a:p>
            <a:pPr>
              <a:lnSpc>
                <a:spcPct val="150000"/>
              </a:lnSpc>
              <a:spcBef>
                <a:spcPts val="900"/>
              </a:spcBef>
            </a:pPr>
            <a:r>
              <a:rPr lang="en-US" sz="1200" b="1" dirty="0">
                <a:solidFill>
                  <a:schemeClr val="tx2"/>
                </a:solidFill>
                <a:effectLst/>
              </a:rPr>
              <a:t>Applications:</a:t>
            </a:r>
            <a:endParaRPr lang="en-US" sz="1200" dirty="0">
              <a:solidFill>
                <a:schemeClr val="tx2"/>
              </a:solidFill>
              <a:effectLst/>
            </a:endParaRPr>
          </a:p>
          <a:p>
            <a:pPr marL="285750" indent="-285750">
              <a:lnSpc>
                <a:spcPct val="150000"/>
              </a:lnSpc>
              <a:spcBef>
                <a:spcPts val="900"/>
              </a:spcBef>
              <a:buFont typeface="Wingdings" pitchFamily="2" charset="2"/>
              <a:buChar char="ü"/>
            </a:pPr>
            <a:r>
              <a:rPr lang="en-US" sz="1200" dirty="0">
                <a:solidFill>
                  <a:schemeClr val="tx2"/>
                </a:solidFill>
                <a:effectLst/>
              </a:rPr>
              <a:t>Purification of tagged proteins (e.g., His-tag, GST-tag, MBP-tag)</a:t>
            </a:r>
          </a:p>
          <a:p>
            <a:pPr marL="285750" indent="-285750">
              <a:lnSpc>
                <a:spcPct val="150000"/>
              </a:lnSpc>
              <a:spcBef>
                <a:spcPts val="900"/>
              </a:spcBef>
              <a:buFont typeface="Wingdings" pitchFamily="2" charset="2"/>
              <a:buChar char="ü"/>
            </a:pPr>
            <a:r>
              <a:rPr lang="en-US" sz="1200" dirty="0">
                <a:solidFill>
                  <a:schemeClr val="tx2"/>
                </a:solidFill>
                <a:effectLst/>
              </a:rPr>
              <a:t>Isolating proteins with natural binding partners (e.g., antibodies, receptors)</a:t>
            </a:r>
          </a:p>
          <a:p>
            <a:pPr marL="285750" indent="-285750">
              <a:lnSpc>
                <a:spcPct val="150000"/>
              </a:lnSpc>
              <a:spcBef>
                <a:spcPts val="900"/>
              </a:spcBef>
              <a:buFont typeface="Wingdings" pitchFamily="2" charset="2"/>
              <a:buChar char="ü"/>
            </a:pPr>
            <a:endParaRPr lang="en-US" sz="1200" b="1" dirty="0">
              <a:solidFill>
                <a:schemeClr val="tx2"/>
              </a:solidFill>
              <a:effectLst/>
            </a:endParaRPr>
          </a:p>
          <a:p>
            <a:pPr>
              <a:lnSpc>
                <a:spcPct val="150000"/>
              </a:lnSpc>
              <a:spcBef>
                <a:spcPts val="900"/>
              </a:spcBef>
            </a:pPr>
            <a:r>
              <a:rPr lang="en-US" sz="1200" b="1" dirty="0">
                <a:solidFill>
                  <a:schemeClr val="tx2"/>
                </a:solidFill>
                <a:effectLst/>
              </a:rPr>
              <a:t>Advantages:</a:t>
            </a:r>
            <a:endParaRPr lang="en-US" sz="1200" dirty="0">
              <a:solidFill>
                <a:schemeClr val="tx2"/>
              </a:solidFill>
              <a:effectLst/>
            </a:endParaRPr>
          </a:p>
          <a:p>
            <a:pPr marL="285750" indent="-285750">
              <a:lnSpc>
                <a:spcPct val="150000"/>
              </a:lnSpc>
              <a:spcBef>
                <a:spcPts val="900"/>
              </a:spcBef>
              <a:buFont typeface="Wingdings" pitchFamily="2" charset="2"/>
              <a:buChar char="ü"/>
            </a:pPr>
            <a:r>
              <a:rPr lang="en-US" sz="1200" dirty="0">
                <a:solidFill>
                  <a:schemeClr val="tx2"/>
                </a:solidFill>
                <a:effectLst/>
              </a:rPr>
              <a:t>High specificity and purity</a:t>
            </a:r>
          </a:p>
          <a:p>
            <a:pPr marL="285750" indent="-285750">
              <a:lnSpc>
                <a:spcPct val="150000"/>
              </a:lnSpc>
              <a:spcBef>
                <a:spcPts val="900"/>
              </a:spcBef>
              <a:buFont typeface="Wingdings" pitchFamily="2" charset="2"/>
              <a:buChar char="ü"/>
            </a:pPr>
            <a:r>
              <a:rPr lang="en-US" sz="1200" dirty="0">
                <a:solidFill>
                  <a:schemeClr val="tx2"/>
                </a:solidFill>
                <a:effectLst/>
              </a:rPr>
              <a:t>Requires minimal optimization for tagged proteins</a:t>
            </a:r>
          </a:p>
          <a:p>
            <a:pPr marL="342900" indent="-342900">
              <a:lnSpc>
                <a:spcPct val="150000"/>
              </a:lnSpc>
              <a:spcBef>
                <a:spcPts val="900"/>
              </a:spcBef>
              <a:buFont typeface="+mj-lt"/>
              <a:buAutoNum type="arabicPeriod"/>
            </a:pPr>
            <a:endParaRPr lang="en-US" sz="1200" dirty="0">
              <a:solidFill>
                <a:schemeClr val="tx2"/>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p:txBody>
      </p:sp>
      <p:sp>
        <p:nvSpPr>
          <p:cNvPr id="4" name="Segnaposto numero diapositiva 3">
            <a:extLst>
              <a:ext uri="{FF2B5EF4-FFF2-40B4-BE49-F238E27FC236}">
                <a16:creationId xmlns:a16="http://schemas.microsoft.com/office/drawing/2014/main" id="{2CBB8382-49CF-ED3F-EB17-9BE33BDB7AFC}"/>
              </a:ext>
            </a:extLst>
          </p:cNvPr>
          <p:cNvSpPr>
            <a:spLocks noGrp="1"/>
          </p:cNvSpPr>
          <p:nvPr>
            <p:ph type="sldNum" sz="quarter" idx="5"/>
          </p:nvPr>
        </p:nvSpPr>
        <p:spPr/>
        <p:txBody>
          <a:bodyPr/>
          <a:lstStyle/>
          <a:p>
            <a:fld id="{4CF50783-AAED-1941-8BCC-9F6140F0A6B1}" type="slidenum">
              <a:rPr lang="fr-FR" smtClean="0"/>
              <a:pPr/>
              <a:t>7</a:t>
            </a:fld>
            <a:endParaRPr lang="fr-FR" dirty="0"/>
          </a:p>
        </p:txBody>
      </p:sp>
    </p:spTree>
    <p:extLst>
      <p:ext uri="{BB962C8B-B14F-4D97-AF65-F5344CB8AC3E}">
        <p14:creationId xmlns:p14="http://schemas.microsoft.com/office/powerpoint/2010/main" val="3838381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8A77-8BD9-8F8F-68A2-5800C9E37EB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A9A30B3-7637-E806-253F-9DCCD2880C5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A9CBFC7-9488-DB03-0991-E7E9BFB2EB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Affinity chromatography is a powerful technique that isolates proteins based on specific interactions with ligands on a resin. After the target protein binds, contaminants are washed away, and the protein is eluted under controlled conditions. It’s highly specific, especially for tagged proteins like His-tags or natural binding partners like antibodies, making it an essential step for high-purity purification.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GST, MBP,SUMO for solubility.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Elution of Streptavidin: Biotin and </a:t>
            </a:r>
            <a:r>
              <a:rPr lang="en-US" dirty="0" err="1">
                <a:solidFill>
                  <a:srgbClr val="0E0E0E"/>
                </a:solidFill>
                <a:effectLst/>
                <a:latin typeface=".AppleSystemUIFont"/>
              </a:rPr>
              <a:t>Strepactin</a:t>
            </a:r>
            <a:r>
              <a:rPr lang="en-US" dirty="0">
                <a:solidFill>
                  <a:srgbClr val="0E0E0E"/>
                </a:solidFill>
                <a:effectLst/>
                <a:latin typeface=".AppleSystemUIFon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Elution of </a:t>
            </a:r>
            <a:r>
              <a:rPr lang="en-US" dirty="0" err="1">
                <a:solidFill>
                  <a:srgbClr val="0E0E0E"/>
                </a:solidFill>
                <a:effectLst/>
                <a:latin typeface=".AppleSystemUIFont"/>
              </a:rPr>
              <a:t>mbp</a:t>
            </a:r>
            <a:r>
              <a:rPr lang="en-US" dirty="0">
                <a:solidFill>
                  <a:srgbClr val="0E0E0E"/>
                </a:solidFill>
                <a:effectLst/>
                <a:latin typeface=".AppleSystemUIFont"/>
              </a:rPr>
              <a:t> (maltose)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Elution of FLAG (flag peptide)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E0E0E"/>
                </a:solidFill>
                <a:effectLst/>
                <a:latin typeface=".AppleSystemUIFont"/>
              </a:rPr>
              <a:t>Elution on his tag: imidazole </a:t>
            </a:r>
          </a:p>
        </p:txBody>
      </p:sp>
      <p:sp>
        <p:nvSpPr>
          <p:cNvPr id="4" name="Segnaposto numero diapositiva 3">
            <a:extLst>
              <a:ext uri="{FF2B5EF4-FFF2-40B4-BE49-F238E27FC236}">
                <a16:creationId xmlns:a16="http://schemas.microsoft.com/office/drawing/2014/main" id="{74BB515A-4D44-EA3F-DFE0-2FDC2AC78C54}"/>
              </a:ext>
            </a:extLst>
          </p:cNvPr>
          <p:cNvSpPr>
            <a:spLocks noGrp="1"/>
          </p:cNvSpPr>
          <p:nvPr>
            <p:ph type="sldNum" sz="quarter" idx="5"/>
          </p:nvPr>
        </p:nvSpPr>
        <p:spPr/>
        <p:txBody>
          <a:bodyPr/>
          <a:lstStyle/>
          <a:p>
            <a:fld id="{4CF50783-AAED-1941-8BCC-9F6140F0A6B1}" type="slidenum">
              <a:rPr lang="fr-FR" smtClean="0"/>
              <a:pPr/>
              <a:t>8</a:t>
            </a:fld>
            <a:endParaRPr lang="fr-FR" dirty="0"/>
          </a:p>
        </p:txBody>
      </p:sp>
    </p:spTree>
    <p:extLst>
      <p:ext uri="{BB962C8B-B14F-4D97-AF65-F5344CB8AC3E}">
        <p14:creationId xmlns:p14="http://schemas.microsoft.com/office/powerpoint/2010/main" val="287844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4B2DE-E773-BFE6-67F3-44A466C183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AD2CA9D-F731-1B06-4A1D-BCBA78484FF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8A743D7-E32E-5A67-1D26-1B0EF38A5566}"/>
              </a:ext>
            </a:extLst>
          </p:cNvPr>
          <p:cNvSpPr>
            <a:spLocks noGrp="1"/>
          </p:cNvSpPr>
          <p:nvPr>
            <p:ph type="body" idx="1"/>
          </p:nvPr>
        </p:nvSpPr>
        <p:spPr/>
        <p:txBody>
          <a:bodyPr/>
          <a:lstStyle/>
          <a:p>
            <a:endParaRPr lang="en-US" dirty="0">
              <a:solidFill>
                <a:srgbClr val="0E0E0E"/>
              </a:solidFill>
              <a:effectLst/>
              <a:latin typeface=".AppleSystemUIFont"/>
            </a:endParaRPr>
          </a:p>
          <a:p>
            <a:r>
              <a:rPr lang="en-US" b="1" dirty="0">
                <a:solidFill>
                  <a:srgbClr val="0E0E0E"/>
                </a:solidFill>
                <a:effectLst/>
                <a:latin typeface=".AppleSystemUIFont"/>
              </a:rPr>
              <a:t>ION EXCHANGE CHROMATOGRAPHY</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It separates compounds according to the nature and degree of their ionic charge.</a:t>
            </a:r>
          </a:p>
          <a:p>
            <a:pPr>
              <a:spcBef>
                <a:spcPts val="900"/>
              </a:spcBef>
            </a:pPr>
            <a:r>
              <a:rPr lang="en-US" dirty="0">
                <a:solidFill>
                  <a:srgbClr val="0E0E0E"/>
                </a:solidFill>
                <a:effectLst/>
                <a:latin typeface=".AppleSystemUIFont"/>
              </a:rPr>
              <a:t>• The column to be used is selected according to its type and strength of charge. Anion exchange resins have a positive charge and are used to retain and separate negatively charged compounds, while cation exchange resins have a negative charge and are used to separate positively charged molecules.</a:t>
            </a:r>
          </a:p>
          <a:p>
            <a:pPr>
              <a:spcBef>
                <a:spcPts val="900"/>
              </a:spcBef>
            </a:pPr>
            <a:r>
              <a:rPr lang="en-US" dirty="0">
                <a:solidFill>
                  <a:srgbClr val="0E0E0E"/>
                </a:solidFill>
                <a:effectLst/>
                <a:latin typeface=".AppleSystemUIFont"/>
              </a:rPr>
              <a:t>• Before the separation begins, a buffer is pumped through the column to equilibrate the opposing charged ions.</a:t>
            </a:r>
          </a:p>
          <a:p>
            <a:pPr>
              <a:spcBef>
                <a:spcPts val="900"/>
              </a:spcBef>
            </a:pPr>
            <a:r>
              <a:rPr lang="en-US" dirty="0">
                <a:solidFill>
                  <a:srgbClr val="0E0E0E"/>
                </a:solidFill>
                <a:effectLst/>
                <a:latin typeface=".AppleSystemUIFont"/>
              </a:rPr>
              <a:t>• Upon injection of the sample, solute molecules will exchange with the buffer ions as each competes for the binding sites on the resin.</a:t>
            </a:r>
          </a:p>
          <a:p>
            <a:pPr>
              <a:spcBef>
                <a:spcPts val="900"/>
              </a:spcBef>
            </a:pP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The length of retention for each solute depends upon the strength of its charge.</a:t>
            </a:r>
          </a:p>
          <a:p>
            <a:pPr>
              <a:spcBef>
                <a:spcPts val="900"/>
              </a:spcBef>
            </a:pP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Most weakly charged compounds will elute first, followed by those with successively stronger charges.</a:t>
            </a:r>
          </a:p>
          <a:p>
            <a:pPr>
              <a:spcBef>
                <a:spcPts val="900"/>
              </a:spcBef>
            </a:pPr>
            <a:r>
              <a:rPr lang="en-US" dirty="0">
                <a:solidFill>
                  <a:srgbClr val="0E0E0E"/>
                </a:solidFill>
                <a:effectLst/>
                <a:latin typeface=".AppleSystemUIFont"/>
              </a:rPr>
              <a:t>• The nature of the separating mechanism, pH, buffer type, buffer concentration, and temperature all play important roles in controlling the separation.</a:t>
            </a:r>
          </a:p>
          <a:p>
            <a:pPr>
              <a:spcBef>
                <a:spcPts val="900"/>
              </a:spcBef>
            </a:pPr>
            <a:r>
              <a:rPr lang="en-US" dirty="0">
                <a:solidFill>
                  <a:srgbClr val="0E0E0E"/>
                </a:solidFill>
                <a:effectLst/>
                <a:latin typeface=".AppleSystemUIFont"/>
              </a:rPr>
              <a:t>• This chromatography is a very powerful tool for use in protein purification.</a:t>
            </a:r>
          </a:p>
          <a:p>
            <a:endParaRPr lang="en-US" dirty="0">
              <a:solidFill>
                <a:srgbClr val="0E0E0E"/>
              </a:solidFill>
              <a:effectLst/>
              <a:latin typeface=".AppleSystemUIFont"/>
            </a:endParaRPr>
          </a:p>
          <a:p>
            <a:br>
              <a:rPr lang="en-US" dirty="0">
                <a:solidFill>
                  <a:srgbClr val="0E0E0E"/>
                </a:solidFill>
                <a:effectLst/>
                <a:latin typeface=".AppleSystemUIFont"/>
              </a:rPr>
            </a:br>
            <a:r>
              <a:rPr lang="en-US" b="1" dirty="0">
                <a:solidFill>
                  <a:srgbClr val="0E0E0E"/>
                </a:solidFill>
                <a:effectLst/>
                <a:latin typeface=".AppleSystemUIFont"/>
              </a:rPr>
              <a:t>For Anion Exchange Columns (positively charged functional groups to bind anions):</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Quaternary amines (Q)</a:t>
            </a:r>
            <a:r>
              <a:rPr lang="en-US" dirty="0">
                <a:solidFill>
                  <a:srgbClr val="0E0E0E"/>
                </a:solidFill>
                <a:effectLst/>
                <a:latin typeface=".AppleSystemUIFont"/>
              </a:rPr>
              <a:t>: Strong anion exchangers.</a:t>
            </a:r>
          </a:p>
          <a:p>
            <a:pPr>
              <a:spcBef>
                <a:spcPts val="900"/>
              </a:spcBef>
            </a:pPr>
            <a:r>
              <a:rPr lang="en-US" dirty="0">
                <a:solidFill>
                  <a:srgbClr val="0E0E0E"/>
                </a:solidFill>
                <a:effectLst/>
                <a:latin typeface=".AppleSystemUIFont"/>
              </a:rPr>
              <a:t>• </a:t>
            </a:r>
            <a:r>
              <a:rPr lang="en-US" b="1" dirty="0" err="1">
                <a:solidFill>
                  <a:srgbClr val="0E0E0E"/>
                </a:solidFill>
                <a:effectLst/>
                <a:latin typeface=".AppleSystemUIFont"/>
              </a:rPr>
              <a:t>Diethylaminoethyl</a:t>
            </a:r>
            <a:r>
              <a:rPr lang="en-US" b="1" dirty="0">
                <a:solidFill>
                  <a:srgbClr val="0E0E0E"/>
                </a:solidFill>
                <a:effectLst/>
                <a:latin typeface=".AppleSystemUIFont"/>
              </a:rPr>
              <a:t> (DEAE)</a:t>
            </a:r>
            <a:r>
              <a:rPr lang="en-US" dirty="0">
                <a:solidFill>
                  <a:srgbClr val="0E0E0E"/>
                </a:solidFill>
                <a:effectLst/>
                <a:latin typeface=".AppleSystemUIFont"/>
              </a:rPr>
              <a:t>: Weak anion exchangers.</a:t>
            </a:r>
          </a:p>
          <a:p>
            <a:br>
              <a:rPr lang="en-US" dirty="0">
                <a:solidFill>
                  <a:srgbClr val="0E0E0E"/>
                </a:solidFill>
                <a:effectLst/>
                <a:latin typeface=".AppleSystemUIFont"/>
              </a:rPr>
            </a:br>
            <a:endParaRPr lang="en-US" dirty="0">
              <a:solidFill>
                <a:srgbClr val="0E0E0E"/>
              </a:solidFill>
              <a:effectLst/>
              <a:latin typeface=".AppleSystemUIFont"/>
            </a:endParaRPr>
          </a:p>
          <a:p>
            <a:r>
              <a:rPr lang="en-US" b="1" dirty="0">
                <a:solidFill>
                  <a:srgbClr val="0E0E0E"/>
                </a:solidFill>
                <a:effectLst/>
                <a:latin typeface=".AppleSystemUIFont"/>
              </a:rPr>
              <a:t>For Cation Exchange Columns (negatively charged functional groups to bind cations):</a:t>
            </a:r>
            <a:endParaRPr lang="en-US" dirty="0">
              <a:solidFill>
                <a:srgbClr val="0E0E0E"/>
              </a:solidFill>
              <a:effectLst/>
              <a:latin typeface=".AppleSystemUIFont"/>
            </a:endParaRPr>
          </a:p>
          <a:p>
            <a:pPr>
              <a:spcBef>
                <a:spcPts val="900"/>
              </a:spcBef>
            </a:pPr>
            <a:r>
              <a:rPr lang="en-US" dirty="0">
                <a:solidFill>
                  <a:srgbClr val="0E0E0E"/>
                </a:solidFill>
                <a:effectLst/>
                <a:latin typeface=".AppleSystemUIFont"/>
              </a:rPr>
              <a:t>• </a:t>
            </a:r>
            <a:r>
              <a:rPr lang="en-US" b="1" dirty="0" err="1">
                <a:solidFill>
                  <a:srgbClr val="0E0E0E"/>
                </a:solidFill>
                <a:effectLst/>
                <a:latin typeface=".AppleSystemUIFont"/>
              </a:rPr>
              <a:t>Sulfopropyl</a:t>
            </a:r>
            <a:r>
              <a:rPr lang="en-US" b="1" dirty="0">
                <a:solidFill>
                  <a:srgbClr val="0E0E0E"/>
                </a:solidFill>
                <a:effectLst/>
                <a:latin typeface=".AppleSystemUIFont"/>
              </a:rPr>
              <a:t> (SP)</a:t>
            </a:r>
            <a:r>
              <a:rPr lang="en-US" dirty="0">
                <a:solidFill>
                  <a:srgbClr val="0E0E0E"/>
                </a:solidFill>
                <a:effectLst/>
                <a:latin typeface=".AppleSystemUIFont"/>
              </a:rPr>
              <a:t>: Strong cation exchangers.</a:t>
            </a:r>
          </a:p>
          <a:p>
            <a:pPr>
              <a:spcBef>
                <a:spcPts val="900"/>
              </a:spcBef>
            </a:pPr>
            <a:r>
              <a:rPr lang="en-US" dirty="0">
                <a:solidFill>
                  <a:srgbClr val="0E0E0E"/>
                </a:solidFill>
                <a:effectLst/>
                <a:latin typeface=".AppleSystemUIFont"/>
              </a:rPr>
              <a:t>• </a:t>
            </a:r>
            <a:r>
              <a:rPr lang="en-US" b="1" dirty="0">
                <a:solidFill>
                  <a:srgbClr val="0E0E0E"/>
                </a:solidFill>
                <a:effectLst/>
                <a:latin typeface=".AppleSystemUIFont"/>
              </a:rPr>
              <a:t>Carboxymethyl (CM)</a:t>
            </a:r>
            <a:r>
              <a:rPr lang="en-US" dirty="0">
                <a:solidFill>
                  <a:srgbClr val="0E0E0E"/>
                </a:solidFill>
                <a:effectLst/>
                <a:latin typeface=".AppleSystemUIFont"/>
              </a:rPr>
              <a:t>: Weak cation exchangers.</a:t>
            </a:r>
          </a:p>
          <a:p>
            <a:endParaRPr lang="en-US" dirty="0">
              <a:solidFill>
                <a:srgbClr val="0E0E0E"/>
              </a:solidFill>
              <a:effectLst/>
              <a:latin typeface=".AppleSystemUIFont"/>
            </a:endParaRPr>
          </a:p>
          <a:p>
            <a:pPr>
              <a:spcBef>
                <a:spcPts val="900"/>
              </a:spcBef>
            </a:pPr>
            <a:endParaRPr lang="en-US" dirty="0">
              <a:solidFill>
                <a:srgbClr val="0E0E0E"/>
              </a:solidFill>
              <a:effectLst/>
              <a:latin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E0E0E"/>
              </a:solidFill>
              <a:effectLst/>
              <a:latin typeface=".AppleSystemUIFont"/>
            </a:endParaRPr>
          </a:p>
        </p:txBody>
      </p:sp>
      <p:sp>
        <p:nvSpPr>
          <p:cNvPr id="4" name="Segnaposto numero diapositiva 3">
            <a:extLst>
              <a:ext uri="{FF2B5EF4-FFF2-40B4-BE49-F238E27FC236}">
                <a16:creationId xmlns:a16="http://schemas.microsoft.com/office/drawing/2014/main" id="{32F3E299-AC9B-2A64-CBD1-788197F276AB}"/>
              </a:ext>
            </a:extLst>
          </p:cNvPr>
          <p:cNvSpPr>
            <a:spLocks noGrp="1"/>
          </p:cNvSpPr>
          <p:nvPr>
            <p:ph type="sldNum" sz="quarter" idx="5"/>
          </p:nvPr>
        </p:nvSpPr>
        <p:spPr/>
        <p:txBody>
          <a:bodyPr/>
          <a:lstStyle/>
          <a:p>
            <a:fld id="{4CF50783-AAED-1941-8BCC-9F6140F0A6B1}" type="slidenum">
              <a:rPr lang="fr-FR" smtClean="0"/>
              <a:pPr/>
              <a:t>9</a:t>
            </a:fld>
            <a:endParaRPr lang="fr-FR" dirty="0"/>
          </a:p>
        </p:txBody>
      </p:sp>
    </p:spTree>
    <p:extLst>
      <p:ext uri="{BB962C8B-B14F-4D97-AF65-F5344CB8AC3E}">
        <p14:creationId xmlns:p14="http://schemas.microsoft.com/office/powerpoint/2010/main" val="2537875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fr-FR"/>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82550" y="4440264"/>
            <a:ext cx="698500" cy="507975"/>
          </a:xfrm>
        </p:spPr>
        <p:txBody>
          <a:bodyPr lIns="0" tIns="0" rIns="0" bIns="0" anchor="b" anchorCtr="0">
            <a:noAutofit/>
          </a:bodyPr>
          <a:lstStyle>
            <a:lvl1pPr marL="114300" indent="-107950">
              <a:buFontTx/>
              <a:buBlip>
                <a:blip r:embed="rId3"/>
              </a:buBlip>
              <a:tabLst/>
              <a:defRPr sz="700">
                <a:solidFill>
                  <a:schemeClr val="tx1"/>
                </a:solidFill>
              </a:defRPr>
            </a:lvl1pPr>
          </a:lstStyle>
          <a:p>
            <a:r>
              <a:rPr lang="fr-FR" dirty="0"/>
              <a:t>Modifier les styles du texte du masque</a:t>
            </a:r>
          </a:p>
        </p:txBody>
      </p:sp>
    </p:spTree>
    <p:extLst>
      <p:ext uri="{BB962C8B-B14F-4D97-AF65-F5344CB8AC3E}">
        <p14:creationId xmlns:p14="http://schemas.microsoft.com/office/powerpoint/2010/main" val="5778808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563688"/>
            <a:ext cx="3671466" cy="3263504"/>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4959772" y="1563688"/>
            <a:ext cx="3671466" cy="3263504"/>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77670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07403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8239125" cy="5143500"/>
          </a:xfrm>
        </p:spPr>
        <p:txBody>
          <a:bodyPr/>
          <a:lstStyle/>
          <a:p>
            <a:r>
              <a:rPr lang="fr-FR"/>
              <a:t>Cliquez sur l'icône pour ajouter une image</a:t>
            </a: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fr-FR"/>
              <a:t>Modifiez le style du titre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NAME EVENT / NAME PRESENTATION</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 </a:t>
            </a:r>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4094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 </a:t>
            </a:r>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20172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904875" y="1563688"/>
            <a:ext cx="7646988" cy="1436687"/>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dirty="0"/>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3115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 </a:t>
            </a:r>
            <a:endParaRPr lang="fr-FR" dirty="0"/>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894840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F4FE19-EC3C-1305-8609-05B8BF3F8B61}"/>
              </a:ext>
            </a:extLst>
          </p:cNvPr>
          <p:cNvSpPr>
            <a:spLocks noGrp="1"/>
          </p:cNvSpPr>
          <p:nvPr>
            <p:ph type="ctrTitle"/>
          </p:nvPr>
        </p:nvSpPr>
        <p:spPr>
          <a:xfrm>
            <a:off x="1143000" y="841375"/>
            <a:ext cx="6858000" cy="17907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623B6CC3-9D5B-AA41-E323-09CB5EA98B9E}"/>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81644F9F-800C-B26F-9C7C-F2F9AF442C4C}"/>
              </a:ext>
            </a:extLst>
          </p:cNvPr>
          <p:cNvSpPr>
            <a:spLocks noGrp="1"/>
          </p:cNvSpPr>
          <p:nvPr>
            <p:ph type="dt" sz="half" idx="10"/>
          </p:nvPr>
        </p:nvSpPr>
        <p:spPr/>
        <p:txBody>
          <a:bodyPr/>
          <a:lstStyle/>
          <a:p>
            <a:r>
              <a:rPr lang="fr-CH"/>
              <a:t>NAME EVENT / NAME PRESENTATION</a:t>
            </a:r>
            <a:endParaRPr lang="fr-FR" dirty="0"/>
          </a:p>
        </p:txBody>
      </p:sp>
      <p:sp>
        <p:nvSpPr>
          <p:cNvPr id="5" name="Segnaposto piè di pagina 4">
            <a:extLst>
              <a:ext uri="{FF2B5EF4-FFF2-40B4-BE49-F238E27FC236}">
                <a16:creationId xmlns:a16="http://schemas.microsoft.com/office/drawing/2014/main" id="{B7C38AE4-15A7-1B14-9943-A5D2AF4351B1}"/>
              </a:ext>
            </a:extLst>
          </p:cNvPr>
          <p:cNvSpPr>
            <a:spLocks noGrp="1"/>
          </p:cNvSpPr>
          <p:nvPr>
            <p:ph type="ftr" sz="quarter" idx="11"/>
          </p:nvPr>
        </p:nvSpPr>
        <p:spPr/>
        <p:txBody>
          <a:bodyPr/>
          <a:lstStyle/>
          <a:p>
            <a:r>
              <a:rPr lang="fr-FR"/>
              <a:t>Speaker </a:t>
            </a:r>
            <a:endParaRPr lang="fr-FR" dirty="0"/>
          </a:p>
        </p:txBody>
      </p:sp>
      <p:sp>
        <p:nvSpPr>
          <p:cNvPr id="6" name="Segnaposto numero diapositiva 5">
            <a:extLst>
              <a:ext uri="{FF2B5EF4-FFF2-40B4-BE49-F238E27FC236}">
                <a16:creationId xmlns:a16="http://schemas.microsoft.com/office/drawing/2014/main" id="{89ADD5F3-E28F-07DE-FF33-D38C085BA73B}"/>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211495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39EF3-80A9-7643-8CDA-6CC6635575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3FD2A56-06F7-C447-A5C6-C276E3E98A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30C157-E79D-444B-B8BD-5BB163333808}"/>
              </a:ext>
            </a:extLst>
          </p:cNvPr>
          <p:cNvSpPr>
            <a:spLocks noGrp="1"/>
          </p:cNvSpPr>
          <p:nvPr>
            <p:ph type="dt" sz="half" idx="10"/>
          </p:nvPr>
        </p:nvSpPr>
        <p:spPr/>
        <p:txBody>
          <a:bodyPr/>
          <a:lstStyle/>
          <a:p>
            <a:r>
              <a:rPr lang="de-CH"/>
              <a:t>NAME EVENT / NAME PRESENTATION</a:t>
            </a:r>
            <a:endParaRPr lang="en-US"/>
          </a:p>
        </p:txBody>
      </p:sp>
      <p:sp>
        <p:nvSpPr>
          <p:cNvPr id="5" name="Footer Placeholder 4">
            <a:extLst>
              <a:ext uri="{FF2B5EF4-FFF2-40B4-BE49-F238E27FC236}">
                <a16:creationId xmlns:a16="http://schemas.microsoft.com/office/drawing/2014/main" id="{C4070439-CABC-754F-B4DD-7D87B1E9F439}"/>
              </a:ext>
            </a:extLst>
          </p:cNvPr>
          <p:cNvSpPr>
            <a:spLocks noGrp="1"/>
          </p:cNvSpPr>
          <p:nvPr>
            <p:ph type="ftr" sz="quarter" idx="11"/>
          </p:nvPr>
        </p:nvSpPr>
        <p:spPr/>
        <p:txBody>
          <a:bodyPr/>
          <a:lstStyle/>
          <a:p>
            <a:r>
              <a:rPr lang="en-US"/>
              <a:t>Speaker </a:t>
            </a:r>
          </a:p>
        </p:txBody>
      </p:sp>
      <p:sp>
        <p:nvSpPr>
          <p:cNvPr id="6" name="Slide Number Placeholder 5">
            <a:extLst>
              <a:ext uri="{FF2B5EF4-FFF2-40B4-BE49-F238E27FC236}">
                <a16:creationId xmlns:a16="http://schemas.microsoft.com/office/drawing/2014/main" id="{6796B018-8333-EF40-B6EB-7E9DF3160937}"/>
              </a:ext>
            </a:extLst>
          </p:cNvPr>
          <p:cNvSpPr>
            <a:spLocks noGrp="1"/>
          </p:cNvSpPr>
          <p:nvPr>
            <p:ph type="sldNum" sz="quarter" idx="12"/>
          </p:nvPr>
        </p:nvSpPr>
        <p:spPr/>
        <p:txBody>
          <a:bodyPr/>
          <a:lstStyle/>
          <a:p>
            <a:fld id="{660EC43D-D6CE-EF46-8078-B9E2827E34D9}" type="slidenum">
              <a:rPr lang="en-US" smtClean="0"/>
              <a:t>‹#›</a:t>
            </a:fld>
            <a:endParaRPr lang="en-US"/>
          </a:p>
        </p:txBody>
      </p:sp>
    </p:spTree>
    <p:extLst>
      <p:ext uri="{BB962C8B-B14F-4D97-AF65-F5344CB8AC3E}">
        <p14:creationId xmlns:p14="http://schemas.microsoft.com/office/powerpoint/2010/main" val="338537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9888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6817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NAME EVENT / NAME PRESENTATION</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03222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36962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563688"/>
            <a:ext cx="4581525" cy="3386772"/>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51435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NAME EVENT / NAME PRESENTATION</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 </a:t>
            </a:r>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414318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904876" y="131032"/>
            <a:ext cx="3144520" cy="1072753"/>
          </a:xfrm>
        </p:spPr>
        <p:txBody>
          <a:bodyPr/>
          <a:lstStyle/>
          <a:p>
            <a:r>
              <a:rPr lang="fr-FR" dirty="0"/>
              <a:t>Modifiez le style du titre</a:t>
            </a:r>
          </a:p>
        </p:txBody>
      </p:sp>
    </p:spTree>
    <p:extLst>
      <p:ext uri="{BB962C8B-B14F-4D97-AF65-F5344CB8AC3E}">
        <p14:creationId xmlns:p14="http://schemas.microsoft.com/office/powerpoint/2010/main" val="169895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4049395" y="131032"/>
            <a:ext cx="3144520" cy="1072753"/>
          </a:xfrm>
        </p:spPr>
        <p:txBody>
          <a:bodyPr/>
          <a:lstStyle/>
          <a:p>
            <a:r>
              <a:rPr lang="fr-FR" dirty="0"/>
              <a:t>Modifiez le style du titre</a:t>
            </a:r>
          </a:p>
        </p:txBody>
      </p:sp>
    </p:spTree>
    <p:extLst>
      <p:ext uri="{BB962C8B-B14F-4D97-AF65-F5344CB8AC3E}">
        <p14:creationId xmlns:p14="http://schemas.microsoft.com/office/powerpoint/2010/main" val="253142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43454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31032"/>
            <a:ext cx="3667125" cy="1072753"/>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4" name="Date Placeholder 3"/>
          <p:cNvSpPr>
            <a:spLocks noGrp="1"/>
          </p:cNvSpPr>
          <p:nvPr>
            <p:ph type="dt" sz="half" idx="2"/>
          </p:nvPr>
        </p:nvSpPr>
        <p:spPr>
          <a:xfrm rot="16200000">
            <a:off x="-1221413" y="2778452"/>
            <a:ext cx="3341052" cy="911524"/>
          </a:xfrm>
          <a:prstGeom prst="rect">
            <a:avLst/>
          </a:prstGeom>
        </p:spPr>
        <p:txBody>
          <a:bodyPr vert="horz" lIns="91440" tIns="45720" rIns="91440" bIns="45720" rtlCol="0" anchor="ctr"/>
          <a:lstStyle>
            <a:lvl1pPr algn="l">
              <a:defRPr sz="700">
                <a:solidFill>
                  <a:schemeClr val="accent1"/>
                </a:solidFill>
                <a:latin typeface="Arial" panose="020B0604020202020204" pitchFamily="34" charset="0"/>
              </a:defRPr>
            </a:lvl1pPr>
          </a:lstStyle>
          <a:p>
            <a:r>
              <a:rPr lang="fr-CH"/>
              <a:t>NAME EVENT / NAME PRESENTATION</a:t>
            </a:r>
            <a:endParaRPr lang="fr-FR" dirty="0"/>
          </a:p>
        </p:txBody>
      </p:sp>
      <p:sp>
        <p:nvSpPr>
          <p:cNvPr id="5" name="Footer Placeholder 4"/>
          <p:cNvSpPr>
            <a:spLocks noGrp="1"/>
          </p:cNvSpPr>
          <p:nvPr>
            <p:ph type="ftr" sz="quarter" idx="3"/>
          </p:nvPr>
        </p:nvSpPr>
        <p:spPr>
          <a:xfrm rot="16200000">
            <a:off x="7115989" y="1874064"/>
            <a:ext cx="3543260" cy="512762"/>
          </a:xfrm>
          <a:prstGeom prst="rect">
            <a:avLst/>
          </a:prstGeom>
        </p:spPr>
        <p:txBody>
          <a:bodyPr vert="horz" lIns="91440" tIns="45720" rIns="91440" bIns="45720" rtlCol="0" anchor="ctr"/>
          <a:lstStyle>
            <a:lvl1pPr algn="r">
              <a:defRPr sz="700">
                <a:solidFill>
                  <a:schemeClr val="tx1"/>
                </a:solidFill>
                <a:latin typeface="Arial" panose="020B0604020202020204" pitchFamily="34" charset="0"/>
              </a:defRPr>
            </a:lvl1pPr>
          </a:lstStyle>
          <a:p>
            <a:r>
              <a:rPr lang="fr-FR" dirty="0"/>
              <a:t>Speaker </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latin typeface="+mj-lt"/>
              </a:defRPr>
            </a:lvl1pPr>
          </a:lstStyle>
          <a:p>
            <a:fld id="{E1E1CD7C-2161-7D43-862E-CE4C333CD873}" type="slidenum">
              <a:rPr lang="fr-FR" smtClean="0"/>
              <a:pPr/>
              <a:t>‹#›</a:t>
            </a:fld>
            <a:endParaRPr lang="fr-FR" dirty="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9"/>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430003"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endParaRPr>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1" r:id="rId3"/>
    <p:sldLayoutId id="2147483673" r:id="rId4"/>
    <p:sldLayoutId id="2147483662" r:id="rId5"/>
    <p:sldLayoutId id="2147483674" r:id="rId6"/>
    <p:sldLayoutId id="2147483675" r:id="rId7"/>
    <p:sldLayoutId id="2147483682" r:id="rId8"/>
    <p:sldLayoutId id="2147483676" r:id="rId9"/>
    <p:sldLayoutId id="2147483664" r:id="rId10"/>
    <p:sldLayoutId id="2147483666" r:id="rId11"/>
    <p:sldLayoutId id="2147483677" r:id="rId12"/>
    <p:sldLayoutId id="2147483678" r:id="rId13"/>
    <p:sldLayoutId id="2147483679" r:id="rId14"/>
    <p:sldLayoutId id="2147483667" r:id="rId15"/>
    <p:sldLayoutId id="2147483683" r:id="rId16"/>
    <p:sldLayoutId id="2147483684" r:id="rId17"/>
  </p:sldLayoutIdLst>
  <p:hf hdr="0"/>
  <p:txStyles>
    <p:title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2">
            <a:extLst>
              <a:ext uri="{FF2B5EF4-FFF2-40B4-BE49-F238E27FC236}">
                <a16:creationId xmlns:a16="http://schemas.microsoft.com/office/drawing/2014/main" id="{84539C7F-5CC7-C5B7-7F8E-F3AE0DA6EFB2}"/>
              </a:ext>
            </a:extLst>
          </p:cNvPr>
          <p:cNvSpPr txBox="1">
            <a:spLocks/>
          </p:cNvSpPr>
          <p:nvPr/>
        </p:nvSpPr>
        <p:spPr>
          <a:xfrm>
            <a:off x="329609" y="822017"/>
            <a:ext cx="8528340" cy="1720561"/>
          </a:xfrm>
          <a:prstGeom prst="rect">
            <a:avLst/>
          </a:prstGeom>
          <a:solidFill>
            <a:schemeClr val="bg1"/>
          </a:solidFill>
        </p:spPr>
        <p:txBody>
          <a:bodyPr vert="horz" lIns="216000" tIns="0" rIns="72000" bIns="46800" rtlCol="0" anchor="ctr" anchorCtr="0">
            <a:normAutofit fontScale="97500"/>
          </a:bodyPr>
          <a:lstStyle>
            <a:lvl1pPr algn="l" defTabSz="685800" rtl="0" eaLnBrk="1" latinLnBrk="0" hangingPunct="1">
              <a:lnSpc>
                <a:spcPct val="90000"/>
              </a:lnSpc>
              <a:spcBef>
                <a:spcPct val="0"/>
              </a:spcBef>
              <a:buNone/>
              <a:defRPr sz="3600" b="1" i="0" kern="1000" spc="-70" baseline="0">
                <a:solidFill>
                  <a:schemeClr val="bg1"/>
                </a:solidFill>
                <a:latin typeface="Franklin Gothic Demi Cond" panose="020B0706030402020204" pitchFamily="34" charset="0"/>
                <a:ea typeface="Roboto Black" panose="02000000000000000000" pitchFamily="2" charset="0"/>
                <a:cs typeface="Arial" panose="020B0604020202020204" pitchFamily="34" charset="0"/>
              </a:defRPr>
            </a:lvl1pPr>
          </a:lstStyle>
          <a:p>
            <a:pPr algn="ctr">
              <a:lnSpc>
                <a:spcPct val="150000"/>
              </a:lnSpc>
            </a:pPr>
            <a:r>
              <a:rPr lang="en-US" sz="2800" dirty="0">
                <a:solidFill>
                  <a:schemeClr val="accent4"/>
                </a:solidFill>
              </a:rPr>
              <a:t>Protein purification lecture </a:t>
            </a:r>
          </a:p>
        </p:txBody>
      </p:sp>
      <p:sp>
        <p:nvSpPr>
          <p:cNvPr id="3" name="Title 1">
            <a:extLst>
              <a:ext uri="{FF2B5EF4-FFF2-40B4-BE49-F238E27FC236}">
                <a16:creationId xmlns:a16="http://schemas.microsoft.com/office/drawing/2014/main" id="{BE655F64-27B2-DC56-E949-0367F97DD5AB}"/>
              </a:ext>
            </a:extLst>
          </p:cNvPr>
          <p:cNvSpPr txBox="1">
            <a:spLocks noChangeAspect="1"/>
          </p:cNvSpPr>
          <p:nvPr/>
        </p:nvSpPr>
        <p:spPr>
          <a:xfrm>
            <a:off x="2339439" y="4318787"/>
            <a:ext cx="9144000" cy="1874693"/>
          </a:xfrm>
          <a:prstGeom prst="rect">
            <a:avLst/>
          </a:prstGeom>
        </p:spPr>
        <p:txBody>
          <a:bodyPr vert="horz" lIns="68580" tIns="34290" rIns="68580" bIns="34290" numCol="2" rtlCol="0" anchor="b">
            <a:noAutofit/>
          </a:bodyPr>
          <a:lstStyle>
            <a:lvl1pPr algn="ctr" defTabSz="914400" rtl="0" eaLnBrk="1" latinLnBrk="0" hangingPunct="1">
              <a:lnSpc>
                <a:spcPct val="90000"/>
              </a:lnSpc>
              <a:spcBef>
                <a:spcPct val="0"/>
              </a:spcBef>
              <a:buNone/>
              <a:defRPr sz="6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70000"/>
              </a:lnSpc>
            </a:pPr>
            <a:r>
              <a:rPr lang="en-US" sz="1100" b="1" dirty="0" err="1">
                <a:solidFill>
                  <a:srgbClr val="3B3838"/>
                </a:solidFill>
              </a:rPr>
              <a:t>Thomä</a:t>
            </a:r>
            <a:r>
              <a:rPr lang="en-US" sz="1100" b="1" dirty="0">
                <a:solidFill>
                  <a:srgbClr val="3B3838"/>
                </a:solidFill>
              </a:rPr>
              <a:t> Lab – EPFL</a:t>
            </a:r>
          </a:p>
          <a:p>
            <a:pPr>
              <a:lnSpc>
                <a:spcPct val="170000"/>
              </a:lnSpc>
            </a:pPr>
            <a:endParaRPr lang="en-US" sz="1100" b="1" dirty="0">
              <a:solidFill>
                <a:srgbClr val="3B3838"/>
              </a:solidFill>
            </a:endParaRPr>
          </a:p>
          <a:p>
            <a:pPr>
              <a:lnSpc>
                <a:spcPct val="170000"/>
              </a:lnSpc>
            </a:pPr>
            <a:endParaRPr lang="en-US" sz="1100" b="1" dirty="0">
              <a:solidFill>
                <a:srgbClr val="3B3838"/>
              </a:solidFill>
            </a:endParaRPr>
          </a:p>
          <a:p>
            <a:pPr>
              <a:lnSpc>
                <a:spcPct val="170000"/>
              </a:lnSpc>
            </a:pPr>
            <a:endParaRPr lang="en-US" sz="1100" b="1" dirty="0">
              <a:solidFill>
                <a:srgbClr val="3B3838"/>
              </a:solidFill>
            </a:endParaRPr>
          </a:p>
          <a:p>
            <a:pPr>
              <a:lnSpc>
                <a:spcPct val="170000"/>
              </a:lnSpc>
            </a:pPr>
            <a:endParaRPr lang="en-US" sz="1100" b="1" dirty="0">
              <a:solidFill>
                <a:srgbClr val="3B3838"/>
              </a:solidFill>
            </a:endParaRPr>
          </a:p>
          <a:p>
            <a:pPr>
              <a:lnSpc>
                <a:spcPct val="170000"/>
              </a:lnSpc>
            </a:pPr>
            <a:endParaRPr lang="en-US" sz="1100" b="1" dirty="0">
              <a:solidFill>
                <a:srgbClr val="3B3838"/>
              </a:solidFill>
            </a:endParaRPr>
          </a:p>
          <a:p>
            <a:pPr>
              <a:lnSpc>
                <a:spcPct val="170000"/>
              </a:lnSpc>
            </a:pPr>
            <a:endParaRPr lang="en-US" sz="1100" b="1" dirty="0">
              <a:solidFill>
                <a:srgbClr val="3B3838"/>
              </a:solidFill>
            </a:endParaRPr>
          </a:p>
          <a:p>
            <a:pPr>
              <a:lnSpc>
                <a:spcPct val="170000"/>
              </a:lnSpc>
            </a:pPr>
            <a:endParaRPr lang="en-US" sz="1100" b="1" dirty="0">
              <a:solidFill>
                <a:srgbClr val="3B3838"/>
              </a:solidFill>
            </a:endParaRPr>
          </a:p>
          <a:p>
            <a:pPr>
              <a:lnSpc>
                <a:spcPct val="170000"/>
              </a:lnSpc>
            </a:pPr>
            <a:endParaRPr lang="en-US" sz="1100" dirty="0">
              <a:solidFill>
                <a:srgbClr val="3B3838"/>
              </a:solidFill>
            </a:endParaRPr>
          </a:p>
          <a:p>
            <a:pPr>
              <a:lnSpc>
                <a:spcPct val="170000"/>
              </a:lnSpc>
            </a:pPr>
            <a:endParaRPr lang="en-US" sz="1100" dirty="0">
              <a:solidFill>
                <a:srgbClr val="3B3838"/>
              </a:solidFill>
            </a:endParaRPr>
          </a:p>
          <a:p>
            <a:pPr>
              <a:lnSpc>
                <a:spcPct val="170000"/>
              </a:lnSpc>
            </a:pPr>
            <a:endParaRPr lang="en-US" sz="1100" dirty="0">
              <a:solidFill>
                <a:srgbClr val="3B3838"/>
              </a:solidFill>
            </a:endParaRPr>
          </a:p>
          <a:p>
            <a:pPr>
              <a:lnSpc>
                <a:spcPct val="170000"/>
              </a:lnSpc>
            </a:pPr>
            <a:endParaRPr lang="en-US" sz="1100" dirty="0">
              <a:solidFill>
                <a:srgbClr val="3B3838"/>
              </a:solidFill>
            </a:endParaRPr>
          </a:p>
          <a:p>
            <a:endParaRPr lang="en-US" sz="1100" b="1" dirty="0">
              <a:solidFill>
                <a:srgbClr val="3B3838"/>
              </a:solidFill>
            </a:endParaRPr>
          </a:p>
          <a:p>
            <a:endParaRPr lang="en-US" sz="1100" b="1" dirty="0">
              <a:solidFill>
                <a:srgbClr val="3B3838"/>
              </a:solidFill>
            </a:endParaRPr>
          </a:p>
          <a:p>
            <a:pPr>
              <a:lnSpc>
                <a:spcPct val="170000"/>
              </a:lnSpc>
            </a:pPr>
            <a:endParaRPr lang="en-US" sz="1100" dirty="0">
              <a:solidFill>
                <a:srgbClr val="3B3838"/>
              </a:solidFill>
            </a:endParaRPr>
          </a:p>
        </p:txBody>
      </p:sp>
      <p:sp>
        <p:nvSpPr>
          <p:cNvPr id="5" name="Title 1">
            <a:extLst>
              <a:ext uri="{FF2B5EF4-FFF2-40B4-BE49-F238E27FC236}">
                <a16:creationId xmlns:a16="http://schemas.microsoft.com/office/drawing/2014/main" id="{C85E026F-AF3C-F953-D664-741284609BCC}"/>
              </a:ext>
            </a:extLst>
          </p:cNvPr>
          <p:cNvSpPr txBox="1">
            <a:spLocks noChangeAspect="1"/>
          </p:cNvSpPr>
          <p:nvPr/>
        </p:nvSpPr>
        <p:spPr>
          <a:xfrm>
            <a:off x="-2" y="2423647"/>
            <a:ext cx="9144001" cy="931468"/>
          </a:xfrm>
          <a:prstGeom prst="rect">
            <a:avLst/>
          </a:prstGeom>
        </p:spPr>
        <p:txBody>
          <a:bodyPr vert="horz" lIns="68580" tIns="34290" rIns="68580" bIns="34290" numCol="1" rtlCol="0" anchor="b">
            <a:normAutofit/>
          </a:bodyPr>
          <a:lstStyle>
            <a:lvl1pPr algn="ctr" defTabSz="914400" rtl="0" eaLnBrk="1" latinLnBrk="0" hangingPunct="1">
              <a:lnSpc>
                <a:spcPct val="90000"/>
              </a:lnSpc>
              <a:spcBef>
                <a:spcPct val="0"/>
              </a:spcBef>
              <a:buNone/>
              <a:defRPr sz="60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1600" b="1" dirty="0">
                <a:solidFill>
                  <a:srgbClr val="3B3838"/>
                </a:solidFill>
              </a:rPr>
              <a:t>Alessandro Minafra</a:t>
            </a:r>
          </a:p>
          <a:p>
            <a:pPr>
              <a:lnSpc>
                <a:spcPct val="170000"/>
              </a:lnSpc>
            </a:pPr>
            <a:endParaRPr lang="en-US" sz="1400" dirty="0">
              <a:solidFill>
                <a:srgbClr val="3B3838"/>
              </a:solidFill>
            </a:endParaRPr>
          </a:p>
        </p:txBody>
      </p:sp>
      <p:cxnSp>
        <p:nvCxnSpPr>
          <p:cNvPr id="9" name="Connettore 1 8">
            <a:extLst>
              <a:ext uri="{FF2B5EF4-FFF2-40B4-BE49-F238E27FC236}">
                <a16:creationId xmlns:a16="http://schemas.microsoft.com/office/drawing/2014/main" id="{7A806D8D-5F20-BB84-81A3-A63CE87AE09A}"/>
              </a:ext>
            </a:extLst>
          </p:cNvPr>
          <p:cNvCxnSpPr>
            <a:cxnSpLocks/>
          </p:cNvCxnSpPr>
          <p:nvPr/>
        </p:nvCxnSpPr>
        <p:spPr>
          <a:xfrm>
            <a:off x="410441" y="2612846"/>
            <a:ext cx="8323118" cy="0"/>
          </a:xfrm>
          <a:prstGeom prst="line">
            <a:avLst/>
          </a:prstGeom>
        </p:spPr>
        <p:style>
          <a:lnRef idx="1">
            <a:schemeClr val="dk1"/>
          </a:lnRef>
          <a:fillRef idx="0">
            <a:schemeClr val="dk1"/>
          </a:fillRef>
          <a:effectRef idx="0">
            <a:schemeClr val="dk1"/>
          </a:effectRef>
          <a:fontRef idx="minor">
            <a:schemeClr val="tx1"/>
          </a:fontRef>
        </p:style>
      </p:cxnSp>
      <p:sp>
        <p:nvSpPr>
          <p:cNvPr id="6" name="Rettangolo 5">
            <a:extLst>
              <a:ext uri="{FF2B5EF4-FFF2-40B4-BE49-F238E27FC236}">
                <a16:creationId xmlns:a16="http://schemas.microsoft.com/office/drawing/2014/main" id="{7AECB25E-E273-DFAC-B7FD-653E6558289C}"/>
              </a:ext>
            </a:extLst>
          </p:cNvPr>
          <p:cNvSpPr/>
          <p:nvPr/>
        </p:nvSpPr>
        <p:spPr>
          <a:xfrm>
            <a:off x="329609" y="4837814"/>
            <a:ext cx="287079" cy="22328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434284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1518F-1403-7620-7D5D-503623C5C4E2}"/>
            </a:ext>
          </a:extLst>
        </p:cNvPr>
        <p:cNvGrpSpPr/>
        <p:nvPr/>
      </p:nvGrpSpPr>
      <p:grpSpPr>
        <a:xfrm>
          <a:off x="0" y="0"/>
          <a:ext cx="0" cy="0"/>
          <a:chOff x="0" y="0"/>
          <a:chExt cx="0" cy="0"/>
        </a:xfrm>
      </p:grpSpPr>
      <p:sp>
        <p:nvSpPr>
          <p:cNvPr id="3" name="Segnaposto numero diapositiva 5">
            <a:extLst>
              <a:ext uri="{FF2B5EF4-FFF2-40B4-BE49-F238E27FC236}">
                <a16:creationId xmlns:a16="http://schemas.microsoft.com/office/drawing/2014/main" id="{F2DDD990-0453-B94B-2C46-FBAD054E66AE}"/>
              </a:ext>
            </a:extLst>
          </p:cNvPr>
          <p:cNvSpPr>
            <a:spLocks noGrp="1"/>
          </p:cNvSpPr>
          <p:nvPr>
            <p:ph type="sldNum" sz="quarter" idx="12"/>
          </p:nvPr>
        </p:nvSpPr>
        <p:spPr>
          <a:xfrm>
            <a:off x="8690703" y="4921604"/>
            <a:ext cx="512762" cy="163552"/>
          </a:xfrm>
        </p:spPr>
        <p:txBody>
          <a:bodyPr/>
          <a:lstStyle/>
          <a:p>
            <a:r>
              <a:rPr lang="fr-FR" dirty="0">
                <a:solidFill>
                  <a:schemeClr val="tx2"/>
                </a:solidFill>
              </a:rPr>
              <a:t>9</a:t>
            </a:r>
          </a:p>
        </p:txBody>
      </p:sp>
      <p:sp>
        <p:nvSpPr>
          <p:cNvPr id="6" name="Titre 1">
            <a:extLst>
              <a:ext uri="{FF2B5EF4-FFF2-40B4-BE49-F238E27FC236}">
                <a16:creationId xmlns:a16="http://schemas.microsoft.com/office/drawing/2014/main" id="{FF933072-38D1-8470-ACD2-802F2E37D6B0}"/>
              </a:ext>
            </a:extLst>
          </p:cNvPr>
          <p:cNvSpPr txBox="1">
            <a:spLocks/>
          </p:cNvSpPr>
          <p:nvPr/>
        </p:nvSpPr>
        <p:spPr>
          <a:xfrm>
            <a:off x="904875" y="131033"/>
            <a:ext cx="7610476" cy="616220"/>
          </a:xfrm>
          <a:prstGeom prst="rect">
            <a:avLst/>
          </a:prstGeom>
        </p:spPr>
        <p:txBody>
          <a:bodyPr vert="horz" lIns="180000" tIns="0" rIns="72000" bIns="46800" rtlCol="0" anchor="t">
            <a:no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2800" b="1" dirty="0">
                <a:solidFill>
                  <a:schemeClr val="tx2"/>
                </a:solidFill>
                <a:effectLst/>
                <a:latin typeface="+mj-lt"/>
              </a:rPr>
              <a:t>Choosing Ion Exchange Chromatography Based on Protein’s Isoelectric Point (</a:t>
            </a:r>
            <a:r>
              <a:rPr lang="en-US" sz="2800" b="1" dirty="0" err="1">
                <a:solidFill>
                  <a:schemeClr val="tx2"/>
                </a:solidFill>
                <a:effectLst/>
                <a:latin typeface="+mj-lt"/>
              </a:rPr>
              <a:t>pI</a:t>
            </a:r>
            <a:r>
              <a:rPr lang="en-US" sz="2800" b="1" dirty="0">
                <a:solidFill>
                  <a:schemeClr val="tx2"/>
                </a:solidFill>
                <a:effectLst/>
                <a:latin typeface="+mj-lt"/>
              </a:rPr>
              <a:t>)</a:t>
            </a:r>
          </a:p>
          <a:p>
            <a:br>
              <a:rPr lang="en-GB" sz="2900" dirty="0">
                <a:solidFill>
                  <a:schemeClr val="tx2"/>
                </a:solidFill>
              </a:rPr>
            </a:br>
            <a:endParaRPr lang="en-GB" sz="2900" dirty="0">
              <a:solidFill>
                <a:schemeClr val="tx2"/>
              </a:solidFill>
            </a:endParaRPr>
          </a:p>
        </p:txBody>
      </p:sp>
      <p:sp>
        <p:nvSpPr>
          <p:cNvPr id="11" name="TextBox 10">
            <a:extLst>
              <a:ext uri="{FF2B5EF4-FFF2-40B4-BE49-F238E27FC236}">
                <a16:creationId xmlns:a16="http://schemas.microsoft.com/office/drawing/2014/main" id="{7E3CBBB5-471A-B596-E70D-231B3CF18D63}"/>
              </a:ext>
            </a:extLst>
          </p:cNvPr>
          <p:cNvSpPr txBox="1"/>
          <p:nvPr/>
        </p:nvSpPr>
        <p:spPr>
          <a:xfrm>
            <a:off x="2100167" y="1112539"/>
            <a:ext cx="5219891" cy="492443"/>
          </a:xfrm>
          <a:prstGeom prst="rect">
            <a:avLst/>
          </a:prstGeom>
          <a:noFill/>
        </p:spPr>
        <p:txBody>
          <a:bodyPr wrap="none" rtlCol="0">
            <a:spAutoFit/>
          </a:bodyPr>
          <a:lstStyle/>
          <a:p>
            <a:pPr algn="just"/>
            <a:r>
              <a:rPr lang="en-US" sz="1300" dirty="0">
                <a:solidFill>
                  <a:schemeClr val="tx2"/>
                </a:solidFill>
                <a:effectLst/>
              </a:rPr>
              <a:t> </a:t>
            </a:r>
            <a:r>
              <a:rPr lang="en-US" sz="1300" b="1" dirty="0">
                <a:solidFill>
                  <a:schemeClr val="tx2"/>
                </a:solidFill>
                <a:effectLst/>
              </a:rPr>
              <a:t>Isoelectric Point (</a:t>
            </a:r>
            <a:r>
              <a:rPr lang="en-US" sz="1300" b="1" dirty="0" err="1">
                <a:solidFill>
                  <a:schemeClr val="tx2"/>
                </a:solidFill>
                <a:effectLst/>
              </a:rPr>
              <a:t>pI</a:t>
            </a:r>
            <a:r>
              <a:rPr lang="en-US" sz="1300" b="1" dirty="0">
                <a:solidFill>
                  <a:schemeClr val="tx2"/>
                </a:solidFill>
                <a:effectLst/>
              </a:rPr>
              <a:t>):</a:t>
            </a:r>
            <a:r>
              <a:rPr lang="en-US" sz="1300" dirty="0">
                <a:solidFill>
                  <a:schemeClr val="tx2"/>
                </a:solidFill>
                <a:effectLst/>
              </a:rPr>
              <a:t> The pH at which a protein has no net charge</a:t>
            </a:r>
          </a:p>
          <a:p>
            <a:pPr algn="just"/>
            <a:endParaRPr lang="en-US" sz="1300" dirty="0">
              <a:solidFill>
                <a:schemeClr val="tx2"/>
              </a:solidFill>
            </a:endParaRPr>
          </a:p>
        </p:txBody>
      </p:sp>
      <p:sp>
        <p:nvSpPr>
          <p:cNvPr id="12" name="TextBox 11">
            <a:extLst>
              <a:ext uri="{FF2B5EF4-FFF2-40B4-BE49-F238E27FC236}">
                <a16:creationId xmlns:a16="http://schemas.microsoft.com/office/drawing/2014/main" id="{01AA60F5-5C31-46B6-E0FC-62F03729CE3D}"/>
              </a:ext>
            </a:extLst>
          </p:cNvPr>
          <p:cNvSpPr txBox="1"/>
          <p:nvPr/>
        </p:nvSpPr>
        <p:spPr>
          <a:xfrm>
            <a:off x="662559" y="2738875"/>
            <a:ext cx="3909441" cy="1061829"/>
          </a:xfrm>
          <a:prstGeom prst="rect">
            <a:avLst/>
          </a:prstGeom>
          <a:noFill/>
        </p:spPr>
        <p:txBody>
          <a:bodyPr wrap="square" numCol="1" rtlCol="0">
            <a:spAutoFit/>
          </a:bodyPr>
          <a:lstStyle/>
          <a:p>
            <a:pPr algn="just">
              <a:spcBef>
                <a:spcPts val="900"/>
              </a:spcBef>
            </a:pPr>
            <a:r>
              <a:rPr lang="en-US" sz="1200" b="1" dirty="0">
                <a:solidFill>
                  <a:schemeClr val="tx2"/>
                </a:solidFill>
                <a:effectLst/>
              </a:rPr>
              <a:t>pH &gt; Protein’s </a:t>
            </a:r>
            <a:r>
              <a:rPr lang="en-US" sz="1200" b="1" dirty="0" err="1">
                <a:solidFill>
                  <a:schemeClr val="tx2"/>
                </a:solidFill>
                <a:effectLst/>
              </a:rPr>
              <a:t>pI</a:t>
            </a:r>
            <a:r>
              <a:rPr lang="en-US" sz="1200" b="1" dirty="0">
                <a:solidFill>
                  <a:schemeClr val="tx2"/>
                </a:solidFill>
                <a:effectLst/>
              </a:rPr>
              <a:t>:</a:t>
            </a:r>
            <a:endParaRPr lang="en-US" sz="1200" dirty="0">
              <a:solidFill>
                <a:schemeClr val="tx2"/>
              </a:solidFill>
              <a:effectLst/>
            </a:endParaRPr>
          </a:p>
          <a:p>
            <a:pPr marL="628650" lvl="1" indent="-285750" algn="just">
              <a:spcBef>
                <a:spcPts val="900"/>
              </a:spcBef>
              <a:buFont typeface="Wingdings" pitchFamily="2" charset="2"/>
              <a:buChar char="ü"/>
            </a:pPr>
            <a:r>
              <a:rPr lang="en-US" sz="1200" dirty="0">
                <a:solidFill>
                  <a:schemeClr val="tx2"/>
                </a:solidFill>
                <a:effectLst/>
              </a:rPr>
              <a:t>Protein is negatively charged.</a:t>
            </a:r>
          </a:p>
          <a:p>
            <a:pPr marL="628650" lvl="1" indent="-285750" algn="just">
              <a:spcBef>
                <a:spcPts val="900"/>
              </a:spcBef>
              <a:buFont typeface="Wingdings" pitchFamily="2" charset="2"/>
              <a:buChar char="ü"/>
            </a:pPr>
            <a:r>
              <a:rPr lang="en-US" sz="1200" dirty="0">
                <a:solidFill>
                  <a:schemeClr val="tx2"/>
                </a:solidFill>
                <a:effectLst/>
              </a:rPr>
              <a:t>Use </a:t>
            </a:r>
            <a:r>
              <a:rPr lang="en-US" sz="1200" b="1" dirty="0">
                <a:solidFill>
                  <a:srgbClr val="D25270"/>
                </a:solidFill>
                <a:effectLst/>
              </a:rPr>
              <a:t>anion</a:t>
            </a:r>
            <a:r>
              <a:rPr lang="en-US" sz="1200" b="1" dirty="0">
                <a:solidFill>
                  <a:schemeClr val="tx2"/>
                </a:solidFill>
                <a:effectLst/>
              </a:rPr>
              <a:t> exchange</a:t>
            </a:r>
            <a:r>
              <a:rPr lang="en-US" sz="1200" dirty="0">
                <a:solidFill>
                  <a:schemeClr val="tx2"/>
                </a:solidFill>
                <a:effectLst/>
              </a:rPr>
              <a:t> (e.g., Q Sepharose - </a:t>
            </a:r>
            <a:r>
              <a:rPr lang="en-US" sz="1200" dirty="0" err="1">
                <a:solidFill>
                  <a:schemeClr val="tx2"/>
                </a:solidFill>
                <a:effectLst/>
              </a:rPr>
              <a:t>HiTrap</a:t>
            </a:r>
            <a:r>
              <a:rPr lang="en-US" sz="1200" dirty="0">
                <a:solidFill>
                  <a:schemeClr val="tx2"/>
                </a:solidFill>
                <a:effectLst/>
              </a:rPr>
              <a:t> Q</a:t>
            </a:r>
            <a:r>
              <a:rPr lang="en-US" sz="1200" b="1" dirty="0">
                <a:solidFill>
                  <a:schemeClr val="tx2"/>
                </a:solidFill>
              </a:rPr>
              <a:t>)</a:t>
            </a:r>
            <a:endParaRPr lang="en-US" sz="1200" b="1" dirty="0">
              <a:solidFill>
                <a:schemeClr val="tx2"/>
              </a:solidFill>
              <a:effectLst/>
            </a:endParaRPr>
          </a:p>
        </p:txBody>
      </p:sp>
      <p:sp>
        <p:nvSpPr>
          <p:cNvPr id="2" name="TextBox 1">
            <a:extLst>
              <a:ext uri="{FF2B5EF4-FFF2-40B4-BE49-F238E27FC236}">
                <a16:creationId xmlns:a16="http://schemas.microsoft.com/office/drawing/2014/main" id="{A3DCC6A9-0893-077F-5E41-0DF1EC4E01A5}"/>
              </a:ext>
            </a:extLst>
          </p:cNvPr>
          <p:cNvSpPr txBox="1"/>
          <p:nvPr/>
        </p:nvSpPr>
        <p:spPr>
          <a:xfrm>
            <a:off x="491431" y="1559346"/>
            <a:ext cx="4726613" cy="1800493"/>
          </a:xfrm>
          <a:prstGeom prst="rect">
            <a:avLst/>
          </a:prstGeom>
          <a:noFill/>
        </p:spPr>
        <p:txBody>
          <a:bodyPr wrap="square" numCol="1" rtlCol="0">
            <a:spAutoFit/>
          </a:bodyPr>
          <a:lstStyle/>
          <a:p>
            <a:pPr algn="just"/>
            <a:r>
              <a:rPr lang="en-US" sz="1200" b="1" u="sng" dirty="0">
                <a:solidFill>
                  <a:schemeClr val="tx2"/>
                </a:solidFill>
                <a:effectLst/>
              </a:rPr>
              <a:t>Deciding the Type of Ion Exchange:</a:t>
            </a:r>
            <a:endParaRPr lang="en-US" sz="1200" u="sng" dirty="0">
              <a:solidFill>
                <a:schemeClr val="tx2"/>
              </a:solidFill>
              <a:effectLst/>
            </a:endParaRPr>
          </a:p>
          <a:p>
            <a:pPr marL="171450" indent="-171450" algn="just">
              <a:spcBef>
                <a:spcPts val="900"/>
              </a:spcBef>
              <a:buFont typeface="Wingdings" pitchFamily="2" charset="2"/>
              <a:buChar char="ü"/>
            </a:pPr>
            <a:r>
              <a:rPr lang="en-US" sz="1200" dirty="0">
                <a:solidFill>
                  <a:schemeClr val="tx2"/>
                </a:solidFill>
                <a:effectLst/>
              </a:rPr>
              <a:t>Determine the protein’s </a:t>
            </a:r>
            <a:r>
              <a:rPr lang="en-US" sz="1200" dirty="0" err="1">
                <a:solidFill>
                  <a:schemeClr val="tx2"/>
                </a:solidFill>
                <a:effectLst/>
              </a:rPr>
              <a:t>pI</a:t>
            </a:r>
            <a:endParaRPr lang="en-US" sz="1200" dirty="0">
              <a:solidFill>
                <a:schemeClr val="tx2"/>
              </a:solidFill>
              <a:effectLst/>
            </a:endParaRPr>
          </a:p>
          <a:p>
            <a:pPr marL="171450" indent="-171450" algn="just">
              <a:spcBef>
                <a:spcPts val="900"/>
              </a:spcBef>
              <a:buFont typeface="Wingdings" pitchFamily="2" charset="2"/>
              <a:buChar char="ü"/>
            </a:pPr>
            <a:r>
              <a:rPr lang="en-US" sz="1200" dirty="0">
                <a:solidFill>
                  <a:schemeClr val="tx2"/>
                </a:solidFill>
                <a:effectLst/>
              </a:rPr>
              <a:t>Adjust the </a:t>
            </a:r>
            <a:r>
              <a:rPr lang="en-US" sz="1200" b="1" dirty="0">
                <a:solidFill>
                  <a:schemeClr val="tx2"/>
                </a:solidFill>
                <a:effectLst/>
              </a:rPr>
              <a:t>buffer pH of 2 points</a:t>
            </a:r>
            <a:r>
              <a:rPr lang="en-US" sz="1200" dirty="0">
                <a:solidFill>
                  <a:schemeClr val="tx2"/>
                </a:solidFill>
                <a:effectLst/>
              </a:rPr>
              <a:t>:</a:t>
            </a:r>
          </a:p>
          <a:p>
            <a:pPr algn="just"/>
            <a:endParaRPr lang="en-US" sz="1200" b="1" dirty="0">
              <a:solidFill>
                <a:schemeClr val="tx2"/>
              </a:solidFill>
            </a:endParaRPr>
          </a:p>
          <a:p>
            <a:pPr algn="just"/>
            <a:endParaRPr lang="en-US" sz="1200" b="1" dirty="0">
              <a:solidFill>
                <a:schemeClr val="tx2"/>
              </a:solidFill>
              <a:effectLst/>
            </a:endParaRPr>
          </a:p>
          <a:p>
            <a:pPr algn="just"/>
            <a:endParaRPr lang="en-US" sz="1200" b="1" dirty="0">
              <a:solidFill>
                <a:schemeClr val="tx2"/>
              </a:solidFill>
            </a:endParaRPr>
          </a:p>
          <a:p>
            <a:pPr algn="just"/>
            <a:endParaRPr lang="en-US" sz="1200" b="1" dirty="0">
              <a:solidFill>
                <a:schemeClr val="tx2"/>
              </a:solidFill>
              <a:effectLst/>
            </a:endParaRPr>
          </a:p>
          <a:p>
            <a:pPr algn="just"/>
            <a:endParaRPr lang="en-US" sz="1200" b="1" dirty="0">
              <a:solidFill>
                <a:schemeClr val="tx2"/>
              </a:solidFill>
            </a:endParaRPr>
          </a:p>
        </p:txBody>
      </p:sp>
      <p:sp>
        <p:nvSpPr>
          <p:cNvPr id="9" name="TextBox 8">
            <a:extLst>
              <a:ext uri="{FF2B5EF4-FFF2-40B4-BE49-F238E27FC236}">
                <a16:creationId xmlns:a16="http://schemas.microsoft.com/office/drawing/2014/main" id="{67CA9CAA-99C7-B7EA-860D-2A599EE1A685}"/>
              </a:ext>
            </a:extLst>
          </p:cNvPr>
          <p:cNvSpPr txBox="1"/>
          <p:nvPr/>
        </p:nvSpPr>
        <p:spPr>
          <a:xfrm>
            <a:off x="2021598" y="3907911"/>
            <a:ext cx="5598494" cy="1061829"/>
          </a:xfrm>
          <a:prstGeom prst="rect">
            <a:avLst/>
          </a:prstGeom>
          <a:noFill/>
        </p:spPr>
        <p:txBody>
          <a:bodyPr wrap="square" rtlCol="0">
            <a:spAutoFit/>
          </a:bodyPr>
          <a:lstStyle/>
          <a:p>
            <a:pPr algn="just"/>
            <a:r>
              <a:rPr lang="en-US" sz="1200" b="1" dirty="0">
                <a:solidFill>
                  <a:schemeClr val="tx2"/>
                </a:solidFill>
                <a:effectLst/>
              </a:rPr>
              <a:t>Example:</a:t>
            </a:r>
            <a:endParaRPr lang="en-US" sz="1200" dirty="0">
              <a:solidFill>
                <a:schemeClr val="tx2"/>
              </a:solidFill>
              <a:effectLst/>
            </a:endParaRPr>
          </a:p>
          <a:p>
            <a:pPr marL="285750" indent="-285750" algn="just">
              <a:spcBef>
                <a:spcPts val="900"/>
              </a:spcBef>
              <a:buFont typeface="Wingdings" pitchFamily="2" charset="2"/>
              <a:buChar char="ü"/>
            </a:pPr>
            <a:r>
              <a:rPr lang="en-US" sz="1200" b="1" dirty="0">
                <a:solidFill>
                  <a:schemeClr val="tx2"/>
                </a:solidFill>
                <a:effectLst/>
              </a:rPr>
              <a:t>Most proteins </a:t>
            </a:r>
            <a:r>
              <a:rPr lang="en-US" sz="1200" b="1" dirty="0" err="1">
                <a:solidFill>
                  <a:schemeClr val="tx2"/>
                </a:solidFill>
                <a:effectLst/>
              </a:rPr>
              <a:t>pI</a:t>
            </a:r>
            <a:r>
              <a:rPr lang="en-US" sz="1200" b="1" dirty="0">
                <a:solidFill>
                  <a:schemeClr val="tx2"/>
                </a:solidFill>
                <a:effectLst/>
              </a:rPr>
              <a:t> ~6 </a:t>
            </a:r>
            <a:r>
              <a:rPr lang="en-US" sz="1200" b="1" dirty="0">
                <a:solidFill>
                  <a:schemeClr val="tx2"/>
                </a:solidFill>
                <a:effectLst/>
                <a:sym typeface="Wingdings" pitchFamily="2" charset="2"/>
              </a:rPr>
              <a:t> </a:t>
            </a:r>
            <a:r>
              <a:rPr lang="en-US" sz="1200" dirty="0">
                <a:solidFill>
                  <a:schemeClr val="tx2"/>
                </a:solidFill>
                <a:effectLst/>
              </a:rPr>
              <a:t>Use </a:t>
            </a:r>
            <a:r>
              <a:rPr lang="en-US" sz="1200" b="1" dirty="0">
                <a:solidFill>
                  <a:srgbClr val="D25270"/>
                </a:solidFill>
                <a:effectLst/>
              </a:rPr>
              <a:t>anion</a:t>
            </a:r>
            <a:r>
              <a:rPr lang="en-US" sz="1200" dirty="0">
                <a:solidFill>
                  <a:schemeClr val="tx2"/>
                </a:solidFill>
                <a:effectLst/>
              </a:rPr>
              <a:t> exchange at </a:t>
            </a:r>
            <a:r>
              <a:rPr lang="en-US" sz="1200" b="1" dirty="0">
                <a:solidFill>
                  <a:schemeClr val="tx2"/>
                </a:solidFill>
                <a:effectLst/>
              </a:rPr>
              <a:t>pH 8</a:t>
            </a:r>
          </a:p>
          <a:p>
            <a:pPr marL="285750" indent="-285750" algn="just">
              <a:spcBef>
                <a:spcPts val="900"/>
              </a:spcBef>
              <a:buFont typeface="Wingdings" pitchFamily="2" charset="2"/>
              <a:buChar char="ü"/>
            </a:pPr>
            <a:r>
              <a:rPr lang="en-US" sz="1200" b="1" dirty="0">
                <a:solidFill>
                  <a:schemeClr val="tx2"/>
                </a:solidFill>
              </a:rPr>
              <a:t>TFs (DNA binding) </a:t>
            </a:r>
            <a:r>
              <a:rPr lang="en-US" sz="1200" b="1" dirty="0" err="1">
                <a:solidFill>
                  <a:schemeClr val="tx2"/>
                </a:solidFill>
                <a:effectLst/>
              </a:rPr>
              <a:t>pI</a:t>
            </a:r>
            <a:r>
              <a:rPr lang="en-US" sz="1200" b="1" dirty="0">
                <a:solidFill>
                  <a:schemeClr val="tx2"/>
                </a:solidFill>
                <a:effectLst/>
              </a:rPr>
              <a:t> 8.5 </a:t>
            </a:r>
            <a:r>
              <a:rPr lang="en-US" sz="1200" b="1" dirty="0">
                <a:solidFill>
                  <a:schemeClr val="tx2"/>
                </a:solidFill>
                <a:effectLst/>
                <a:sym typeface="Wingdings" pitchFamily="2" charset="2"/>
              </a:rPr>
              <a:t> </a:t>
            </a:r>
            <a:r>
              <a:rPr lang="en-US" sz="1200" dirty="0">
                <a:solidFill>
                  <a:schemeClr val="tx2"/>
                </a:solidFill>
                <a:effectLst/>
                <a:sym typeface="Wingdings" pitchFamily="2" charset="2"/>
              </a:rPr>
              <a:t>Use </a:t>
            </a:r>
            <a:r>
              <a:rPr lang="en-US" sz="1200" b="1" dirty="0">
                <a:solidFill>
                  <a:srgbClr val="4CA947"/>
                </a:solidFill>
                <a:effectLst/>
                <a:sym typeface="Wingdings" pitchFamily="2" charset="2"/>
              </a:rPr>
              <a:t>cation</a:t>
            </a:r>
            <a:r>
              <a:rPr lang="en-US" sz="1200" dirty="0">
                <a:solidFill>
                  <a:schemeClr val="tx2"/>
                </a:solidFill>
                <a:effectLst/>
                <a:sym typeface="Wingdings" pitchFamily="2" charset="2"/>
              </a:rPr>
              <a:t> exchange at </a:t>
            </a:r>
            <a:r>
              <a:rPr lang="en-US" sz="1200" b="1" dirty="0">
                <a:solidFill>
                  <a:schemeClr val="tx2"/>
                </a:solidFill>
                <a:effectLst/>
                <a:sym typeface="Wingdings" pitchFamily="2" charset="2"/>
              </a:rPr>
              <a:t>pH 6.5</a:t>
            </a:r>
            <a:r>
              <a:rPr lang="en-US" sz="1200" b="1" dirty="0">
                <a:solidFill>
                  <a:schemeClr val="tx2"/>
                </a:solidFill>
                <a:effectLst/>
              </a:rPr>
              <a:t> </a:t>
            </a:r>
          </a:p>
          <a:p>
            <a:endParaRPr lang="en-US" sz="1200" dirty="0"/>
          </a:p>
        </p:txBody>
      </p:sp>
      <p:sp>
        <p:nvSpPr>
          <p:cNvPr id="4" name="TextBox 3">
            <a:extLst>
              <a:ext uri="{FF2B5EF4-FFF2-40B4-BE49-F238E27FC236}">
                <a16:creationId xmlns:a16="http://schemas.microsoft.com/office/drawing/2014/main" id="{1532A511-A5AA-7825-17C9-F81B373C1AF9}"/>
              </a:ext>
            </a:extLst>
          </p:cNvPr>
          <p:cNvSpPr txBox="1"/>
          <p:nvPr/>
        </p:nvSpPr>
        <p:spPr>
          <a:xfrm>
            <a:off x="4505926" y="2769981"/>
            <a:ext cx="4009425" cy="1246495"/>
          </a:xfrm>
          <a:prstGeom prst="rect">
            <a:avLst/>
          </a:prstGeom>
          <a:noFill/>
        </p:spPr>
        <p:txBody>
          <a:bodyPr wrap="square" rtlCol="0">
            <a:spAutoFit/>
          </a:bodyPr>
          <a:lstStyle/>
          <a:p>
            <a:pPr lvl="1" algn="just">
              <a:spcBef>
                <a:spcPts val="900"/>
              </a:spcBef>
            </a:pPr>
            <a:r>
              <a:rPr lang="en-US" sz="1200" b="1" dirty="0">
                <a:solidFill>
                  <a:schemeClr val="tx2"/>
                </a:solidFill>
                <a:effectLst/>
              </a:rPr>
              <a:t>pH &lt; Protein’s </a:t>
            </a:r>
            <a:r>
              <a:rPr lang="en-US" sz="1200" b="1" dirty="0" err="1">
                <a:solidFill>
                  <a:schemeClr val="tx2"/>
                </a:solidFill>
                <a:effectLst/>
              </a:rPr>
              <a:t>pI</a:t>
            </a:r>
            <a:r>
              <a:rPr lang="en-US" sz="1200" b="1" dirty="0">
                <a:solidFill>
                  <a:schemeClr val="tx2"/>
                </a:solidFill>
                <a:effectLst/>
              </a:rPr>
              <a:t>:</a:t>
            </a:r>
          </a:p>
          <a:p>
            <a:pPr marL="971550" lvl="2" indent="-285750" algn="just">
              <a:spcBef>
                <a:spcPts val="900"/>
              </a:spcBef>
              <a:buFont typeface="Wingdings" pitchFamily="2" charset="2"/>
              <a:buChar char="ü"/>
            </a:pPr>
            <a:r>
              <a:rPr lang="en-US" sz="1200" dirty="0">
                <a:solidFill>
                  <a:schemeClr val="tx2"/>
                </a:solidFill>
                <a:effectLst/>
              </a:rPr>
              <a:t>Protein is positively charged.</a:t>
            </a:r>
          </a:p>
          <a:p>
            <a:pPr marL="971550" lvl="2" indent="-285750" algn="just">
              <a:spcBef>
                <a:spcPts val="900"/>
              </a:spcBef>
              <a:buFont typeface="Wingdings" pitchFamily="2" charset="2"/>
              <a:buChar char="ü"/>
            </a:pPr>
            <a:r>
              <a:rPr lang="en-US" sz="1200" dirty="0">
                <a:solidFill>
                  <a:schemeClr val="tx2"/>
                </a:solidFill>
                <a:effectLst/>
              </a:rPr>
              <a:t>Use </a:t>
            </a:r>
            <a:r>
              <a:rPr lang="en-US" sz="1200" b="1" dirty="0">
                <a:solidFill>
                  <a:srgbClr val="4CA947"/>
                </a:solidFill>
                <a:effectLst/>
              </a:rPr>
              <a:t>cation</a:t>
            </a:r>
            <a:r>
              <a:rPr lang="en-US" sz="1200" b="1" dirty="0">
                <a:solidFill>
                  <a:schemeClr val="tx2"/>
                </a:solidFill>
                <a:effectLst/>
              </a:rPr>
              <a:t> exchange</a:t>
            </a:r>
            <a:r>
              <a:rPr lang="en-US" sz="1200" dirty="0">
                <a:solidFill>
                  <a:schemeClr val="tx2"/>
                </a:solidFill>
                <a:effectLst/>
              </a:rPr>
              <a:t> (e.g., SP Sepharose </a:t>
            </a:r>
            <a:r>
              <a:rPr lang="en-US" sz="1200" dirty="0" err="1">
                <a:solidFill>
                  <a:schemeClr val="tx2"/>
                </a:solidFill>
                <a:effectLst/>
              </a:rPr>
              <a:t>HiTrap</a:t>
            </a:r>
            <a:r>
              <a:rPr lang="en-US" sz="1200" dirty="0">
                <a:solidFill>
                  <a:schemeClr val="tx2"/>
                </a:solidFill>
                <a:effectLst/>
              </a:rPr>
              <a:t> S)</a:t>
            </a:r>
          </a:p>
          <a:p>
            <a:endParaRPr lang="en-US" sz="1200" dirty="0"/>
          </a:p>
        </p:txBody>
      </p:sp>
    </p:spTree>
    <p:extLst>
      <p:ext uri="{BB962C8B-B14F-4D97-AF65-F5344CB8AC3E}">
        <p14:creationId xmlns:p14="http://schemas.microsoft.com/office/powerpoint/2010/main" val="181359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97229-6D3F-037A-BD5F-BA0A0C1EC41E}"/>
            </a:ext>
          </a:extLst>
        </p:cNvPr>
        <p:cNvGrpSpPr/>
        <p:nvPr/>
      </p:nvGrpSpPr>
      <p:grpSpPr>
        <a:xfrm>
          <a:off x="0" y="0"/>
          <a:ext cx="0" cy="0"/>
          <a:chOff x="0" y="0"/>
          <a:chExt cx="0" cy="0"/>
        </a:xfrm>
      </p:grpSpPr>
      <p:sp>
        <p:nvSpPr>
          <p:cNvPr id="3" name="Segnaposto numero diapositiva 5">
            <a:extLst>
              <a:ext uri="{FF2B5EF4-FFF2-40B4-BE49-F238E27FC236}">
                <a16:creationId xmlns:a16="http://schemas.microsoft.com/office/drawing/2014/main" id="{E2911664-2148-8977-DC51-4C9DFAFBF709}"/>
              </a:ext>
            </a:extLst>
          </p:cNvPr>
          <p:cNvSpPr>
            <a:spLocks noGrp="1"/>
          </p:cNvSpPr>
          <p:nvPr>
            <p:ph type="sldNum" sz="quarter" idx="12"/>
          </p:nvPr>
        </p:nvSpPr>
        <p:spPr>
          <a:xfrm>
            <a:off x="8690703" y="4921604"/>
            <a:ext cx="512762" cy="163552"/>
          </a:xfrm>
        </p:spPr>
        <p:txBody>
          <a:bodyPr/>
          <a:lstStyle/>
          <a:p>
            <a:r>
              <a:rPr lang="fr-FR" dirty="0">
                <a:solidFill>
                  <a:schemeClr val="tx2"/>
                </a:solidFill>
              </a:rPr>
              <a:t>10</a:t>
            </a:r>
          </a:p>
        </p:txBody>
      </p:sp>
      <p:sp>
        <p:nvSpPr>
          <p:cNvPr id="6" name="Titre 1">
            <a:extLst>
              <a:ext uri="{FF2B5EF4-FFF2-40B4-BE49-F238E27FC236}">
                <a16:creationId xmlns:a16="http://schemas.microsoft.com/office/drawing/2014/main" id="{6B1D3042-0055-782E-6DAC-775B477B6820}"/>
              </a:ext>
            </a:extLst>
          </p:cNvPr>
          <p:cNvSpPr txBox="1">
            <a:spLocks/>
          </p:cNvSpPr>
          <p:nvPr/>
        </p:nvSpPr>
        <p:spPr>
          <a:xfrm>
            <a:off x="904875" y="131033"/>
            <a:ext cx="7610476" cy="616220"/>
          </a:xfrm>
          <a:prstGeom prst="rect">
            <a:avLst/>
          </a:prstGeom>
        </p:spPr>
        <p:txBody>
          <a:bodyPr vert="horz" lIns="180000" tIns="0" rIns="72000" bIns="46800" rtlCol="0" anchor="t">
            <a:no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2800" b="1" dirty="0">
                <a:solidFill>
                  <a:schemeClr val="tx2"/>
                </a:solidFill>
                <a:effectLst/>
                <a:latin typeface="+mj-lt"/>
              </a:rPr>
              <a:t>Common Resins Used in Ion Exchange Chromatography</a:t>
            </a:r>
          </a:p>
          <a:p>
            <a:endParaRPr lang="en-US" sz="2800" b="1" dirty="0">
              <a:solidFill>
                <a:schemeClr val="tx2"/>
              </a:solidFill>
              <a:effectLst/>
              <a:latin typeface="+mj-lt"/>
            </a:endParaRPr>
          </a:p>
          <a:p>
            <a:br>
              <a:rPr lang="en-GB" sz="2900" dirty="0">
                <a:solidFill>
                  <a:schemeClr val="tx2"/>
                </a:solidFill>
              </a:rPr>
            </a:br>
            <a:endParaRPr lang="en-GB" sz="2900" dirty="0">
              <a:solidFill>
                <a:schemeClr val="tx2"/>
              </a:solidFill>
            </a:endParaRPr>
          </a:p>
        </p:txBody>
      </p:sp>
      <p:sp>
        <p:nvSpPr>
          <p:cNvPr id="4" name="TextBox 3">
            <a:extLst>
              <a:ext uri="{FF2B5EF4-FFF2-40B4-BE49-F238E27FC236}">
                <a16:creationId xmlns:a16="http://schemas.microsoft.com/office/drawing/2014/main" id="{AD36E78F-07BB-D645-A7E8-EB961C946BDB}"/>
              </a:ext>
            </a:extLst>
          </p:cNvPr>
          <p:cNvSpPr txBox="1"/>
          <p:nvPr/>
        </p:nvSpPr>
        <p:spPr>
          <a:xfrm>
            <a:off x="846048" y="730762"/>
            <a:ext cx="7610476" cy="2039020"/>
          </a:xfrm>
          <a:prstGeom prst="rect">
            <a:avLst/>
          </a:prstGeom>
          <a:noFill/>
        </p:spPr>
        <p:txBody>
          <a:bodyPr wrap="square">
            <a:spAutoFit/>
          </a:bodyPr>
          <a:lstStyle/>
          <a:p>
            <a:pPr algn="just"/>
            <a:br>
              <a:rPr lang="en-US" sz="1300" dirty="0">
                <a:solidFill>
                  <a:schemeClr val="tx2"/>
                </a:solidFill>
                <a:effectLst/>
              </a:rPr>
            </a:br>
            <a:endParaRPr lang="en-US" sz="1300" dirty="0">
              <a:solidFill>
                <a:schemeClr val="tx2"/>
              </a:solidFill>
              <a:effectLst/>
            </a:endParaRPr>
          </a:p>
          <a:p>
            <a:pPr algn="just"/>
            <a:r>
              <a:rPr lang="en-US" sz="1300" b="1" u="sng" dirty="0">
                <a:solidFill>
                  <a:schemeClr val="tx2"/>
                </a:solidFill>
                <a:effectLst/>
              </a:rPr>
              <a:t>Anion Exchange Resins</a:t>
            </a:r>
          </a:p>
          <a:p>
            <a:pPr algn="just"/>
            <a:endParaRPr lang="en-US" sz="1300" u="sng" dirty="0">
              <a:solidFill>
                <a:schemeClr val="tx2"/>
              </a:solidFill>
              <a:effectLst/>
            </a:endParaRPr>
          </a:p>
          <a:p>
            <a:pPr marL="285750" indent="-285750" algn="just">
              <a:spcBef>
                <a:spcPts val="900"/>
              </a:spcBef>
              <a:buFont typeface="Wingdings" pitchFamily="2" charset="2"/>
              <a:buChar char="ü"/>
            </a:pPr>
            <a:r>
              <a:rPr lang="en-US" sz="1300" b="1" dirty="0" err="1">
                <a:solidFill>
                  <a:schemeClr val="tx2"/>
                </a:solidFill>
                <a:effectLst/>
              </a:rPr>
              <a:t>HiTrap</a:t>
            </a:r>
            <a:r>
              <a:rPr lang="en-US" sz="1300" b="1" dirty="0">
                <a:solidFill>
                  <a:schemeClr val="tx2"/>
                </a:solidFill>
                <a:effectLst/>
              </a:rPr>
              <a:t> Q</a:t>
            </a:r>
          </a:p>
          <a:p>
            <a:pPr marL="285750" indent="-285750" algn="just">
              <a:spcBef>
                <a:spcPts val="900"/>
              </a:spcBef>
              <a:buFont typeface="Wingdings" pitchFamily="2" charset="2"/>
              <a:buChar char="ü"/>
            </a:pPr>
            <a:r>
              <a:rPr lang="en-US" sz="1300" b="1" dirty="0">
                <a:solidFill>
                  <a:schemeClr val="tx2"/>
                </a:solidFill>
                <a:effectLst/>
              </a:rPr>
              <a:t>RES Q</a:t>
            </a:r>
          </a:p>
          <a:p>
            <a:pPr marL="285750" indent="-285750" algn="just">
              <a:spcBef>
                <a:spcPts val="900"/>
              </a:spcBef>
              <a:buFont typeface="Wingdings" pitchFamily="2" charset="2"/>
              <a:buChar char="ü"/>
            </a:pPr>
            <a:r>
              <a:rPr lang="en-US" sz="1300" b="1" dirty="0">
                <a:solidFill>
                  <a:schemeClr val="tx2"/>
                </a:solidFill>
                <a:effectLst/>
              </a:rPr>
              <a:t>Mono Q</a:t>
            </a:r>
            <a:endParaRPr lang="en-US" sz="1300" dirty="0">
              <a:solidFill>
                <a:schemeClr val="tx2"/>
              </a:solidFill>
              <a:effectLst/>
            </a:endParaRPr>
          </a:p>
          <a:p>
            <a:pPr lvl="1" algn="just"/>
            <a:endParaRPr lang="en-US" sz="1300" dirty="0">
              <a:solidFill>
                <a:schemeClr val="tx2"/>
              </a:solidFill>
              <a:effectLst/>
            </a:endParaRPr>
          </a:p>
        </p:txBody>
      </p:sp>
      <p:sp>
        <p:nvSpPr>
          <p:cNvPr id="2" name="TextBox 1">
            <a:extLst>
              <a:ext uri="{FF2B5EF4-FFF2-40B4-BE49-F238E27FC236}">
                <a16:creationId xmlns:a16="http://schemas.microsoft.com/office/drawing/2014/main" id="{19C4FEE2-CF97-74B6-63EE-97E26327F71D}"/>
              </a:ext>
            </a:extLst>
          </p:cNvPr>
          <p:cNvSpPr txBox="1"/>
          <p:nvPr/>
        </p:nvSpPr>
        <p:spPr>
          <a:xfrm>
            <a:off x="3523070" y="950997"/>
            <a:ext cx="4913507" cy="1723549"/>
          </a:xfrm>
          <a:prstGeom prst="rect">
            <a:avLst/>
          </a:prstGeom>
          <a:noFill/>
        </p:spPr>
        <p:txBody>
          <a:bodyPr wrap="square">
            <a:spAutoFit/>
          </a:bodyPr>
          <a:lstStyle/>
          <a:p>
            <a:endParaRPr lang="en-US" sz="1300" b="1" dirty="0">
              <a:solidFill>
                <a:schemeClr val="tx2"/>
              </a:solidFill>
            </a:endParaRPr>
          </a:p>
          <a:p>
            <a:r>
              <a:rPr lang="en-US" sz="1300" b="1" u="sng" dirty="0">
                <a:solidFill>
                  <a:schemeClr val="tx2"/>
                </a:solidFill>
                <a:effectLst/>
              </a:rPr>
              <a:t>Cation Exchange Resins</a:t>
            </a:r>
          </a:p>
          <a:p>
            <a:endParaRPr lang="en-US" sz="1300" u="sng" dirty="0">
              <a:solidFill>
                <a:schemeClr val="tx2"/>
              </a:solidFill>
              <a:effectLst/>
            </a:endParaRPr>
          </a:p>
          <a:p>
            <a:pPr marL="342900" indent="-342900">
              <a:spcBef>
                <a:spcPts val="900"/>
              </a:spcBef>
              <a:buFont typeface="Wingdings" pitchFamily="2" charset="2"/>
              <a:buChar char="ü"/>
            </a:pPr>
            <a:r>
              <a:rPr lang="en-US" sz="1300" b="1" dirty="0" err="1">
                <a:solidFill>
                  <a:schemeClr val="tx2"/>
                </a:solidFill>
                <a:effectLst/>
              </a:rPr>
              <a:t>HiTrap</a:t>
            </a:r>
            <a:r>
              <a:rPr lang="en-US" sz="1300" b="1" dirty="0">
                <a:solidFill>
                  <a:schemeClr val="tx2"/>
                </a:solidFill>
                <a:effectLst/>
              </a:rPr>
              <a:t> S</a:t>
            </a:r>
          </a:p>
          <a:p>
            <a:pPr marL="342900" indent="-342900">
              <a:spcBef>
                <a:spcPts val="900"/>
              </a:spcBef>
              <a:buFont typeface="Wingdings" pitchFamily="2" charset="2"/>
              <a:buChar char="ü"/>
            </a:pPr>
            <a:r>
              <a:rPr lang="en-US" sz="1300" b="1" dirty="0">
                <a:solidFill>
                  <a:schemeClr val="tx2"/>
                </a:solidFill>
                <a:effectLst/>
              </a:rPr>
              <a:t>RES S</a:t>
            </a:r>
            <a:endParaRPr lang="en-US" sz="1300" dirty="0">
              <a:solidFill>
                <a:schemeClr val="tx2"/>
              </a:solidFill>
              <a:effectLst/>
            </a:endParaRPr>
          </a:p>
          <a:p>
            <a:br>
              <a:rPr lang="en-US" sz="1300" dirty="0">
                <a:solidFill>
                  <a:schemeClr val="tx2"/>
                </a:solidFill>
                <a:effectLst/>
              </a:rPr>
            </a:br>
            <a:endParaRPr lang="en-US" sz="1300" dirty="0">
              <a:solidFill>
                <a:schemeClr val="tx2"/>
              </a:solidFill>
              <a:effectLst/>
            </a:endParaRPr>
          </a:p>
        </p:txBody>
      </p:sp>
      <p:pic>
        <p:nvPicPr>
          <p:cNvPr id="5" name="Picture 4">
            <a:extLst>
              <a:ext uri="{FF2B5EF4-FFF2-40B4-BE49-F238E27FC236}">
                <a16:creationId xmlns:a16="http://schemas.microsoft.com/office/drawing/2014/main" id="{0A8F2A22-88B9-7EE4-A879-E77F85F2FC69}"/>
              </a:ext>
            </a:extLst>
          </p:cNvPr>
          <p:cNvPicPr>
            <a:picLocks noChangeAspect="1"/>
          </p:cNvPicPr>
          <p:nvPr/>
        </p:nvPicPr>
        <p:blipFill>
          <a:blip r:embed="rId3"/>
          <a:stretch>
            <a:fillRect/>
          </a:stretch>
        </p:blipFill>
        <p:spPr>
          <a:xfrm>
            <a:off x="5968195" y="1698469"/>
            <a:ext cx="2866233" cy="2142626"/>
          </a:xfrm>
          <a:prstGeom prst="rect">
            <a:avLst/>
          </a:prstGeom>
        </p:spPr>
      </p:pic>
      <p:sp>
        <p:nvSpPr>
          <p:cNvPr id="7" name="TextBox 6">
            <a:extLst>
              <a:ext uri="{FF2B5EF4-FFF2-40B4-BE49-F238E27FC236}">
                <a16:creationId xmlns:a16="http://schemas.microsoft.com/office/drawing/2014/main" id="{6A8AC239-A7DC-6AA3-F903-12D4EB2E329E}"/>
              </a:ext>
            </a:extLst>
          </p:cNvPr>
          <p:cNvSpPr txBox="1"/>
          <p:nvPr/>
        </p:nvSpPr>
        <p:spPr>
          <a:xfrm>
            <a:off x="7452012" y="3786542"/>
            <a:ext cx="984565" cy="338554"/>
          </a:xfrm>
          <a:prstGeom prst="rect">
            <a:avLst/>
          </a:prstGeom>
          <a:noFill/>
        </p:spPr>
        <p:txBody>
          <a:bodyPr wrap="none" rtlCol="0">
            <a:spAutoFit/>
          </a:bodyPr>
          <a:lstStyle/>
          <a:p>
            <a:r>
              <a:rPr lang="en-US" sz="800" i="1" dirty="0" err="1">
                <a:solidFill>
                  <a:schemeClr val="accent3">
                    <a:lumMod val="75000"/>
                  </a:schemeClr>
                </a:solidFill>
                <a:effectLst/>
                <a:latin typeface=".AppleSystemUIFont"/>
              </a:rPr>
              <a:t>Cytiva</a:t>
            </a:r>
            <a:r>
              <a:rPr lang="en-US" sz="800" i="1" dirty="0">
                <a:solidFill>
                  <a:schemeClr val="accent3">
                    <a:lumMod val="75000"/>
                  </a:schemeClr>
                </a:solidFill>
                <a:effectLst/>
                <a:latin typeface=".AppleSystemUIFont"/>
              </a:rPr>
              <a:t> Life Sciences</a:t>
            </a:r>
          </a:p>
          <a:p>
            <a:endParaRPr lang="en-US" sz="800" i="1" dirty="0">
              <a:solidFill>
                <a:schemeClr val="accent3">
                  <a:lumMod val="75000"/>
                </a:schemeClr>
              </a:solidFill>
            </a:endParaRPr>
          </a:p>
        </p:txBody>
      </p:sp>
      <p:pic>
        <p:nvPicPr>
          <p:cNvPr id="8" name="Picture 7">
            <a:extLst>
              <a:ext uri="{FF2B5EF4-FFF2-40B4-BE49-F238E27FC236}">
                <a16:creationId xmlns:a16="http://schemas.microsoft.com/office/drawing/2014/main" id="{182FD726-5132-2630-41AD-341010B9C560}"/>
              </a:ext>
            </a:extLst>
          </p:cNvPr>
          <p:cNvPicPr>
            <a:picLocks noChangeAspect="1"/>
          </p:cNvPicPr>
          <p:nvPr/>
        </p:nvPicPr>
        <p:blipFill>
          <a:blip r:embed="rId4"/>
          <a:srcRect l="32281" t="2081" r="34012" b="55004"/>
          <a:stretch/>
        </p:blipFill>
        <p:spPr>
          <a:xfrm>
            <a:off x="787221" y="2621694"/>
            <a:ext cx="1946248" cy="1942279"/>
          </a:xfrm>
          <a:prstGeom prst="rect">
            <a:avLst/>
          </a:prstGeom>
        </p:spPr>
      </p:pic>
      <p:pic>
        <p:nvPicPr>
          <p:cNvPr id="9" name="Picture 8">
            <a:extLst>
              <a:ext uri="{FF2B5EF4-FFF2-40B4-BE49-F238E27FC236}">
                <a16:creationId xmlns:a16="http://schemas.microsoft.com/office/drawing/2014/main" id="{DD371D21-7474-D8AD-EA5E-8D04EC17F286}"/>
              </a:ext>
            </a:extLst>
          </p:cNvPr>
          <p:cNvPicPr>
            <a:picLocks noChangeAspect="1"/>
          </p:cNvPicPr>
          <p:nvPr/>
        </p:nvPicPr>
        <p:blipFill>
          <a:blip r:embed="rId4"/>
          <a:srcRect l="65609" t="2081" r="683" b="55004"/>
          <a:stretch/>
        </p:blipFill>
        <p:spPr>
          <a:xfrm>
            <a:off x="3449955" y="2621693"/>
            <a:ext cx="1946247" cy="1942279"/>
          </a:xfrm>
          <a:prstGeom prst="rect">
            <a:avLst/>
          </a:prstGeom>
        </p:spPr>
      </p:pic>
    </p:spTree>
    <p:extLst>
      <p:ext uri="{BB962C8B-B14F-4D97-AF65-F5344CB8AC3E}">
        <p14:creationId xmlns:p14="http://schemas.microsoft.com/office/powerpoint/2010/main" val="44273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6436B-5DFC-0E07-7E17-08A0E463CC8E}"/>
            </a:ext>
          </a:extLst>
        </p:cNvPr>
        <p:cNvGrpSpPr/>
        <p:nvPr/>
      </p:nvGrpSpPr>
      <p:grpSpPr>
        <a:xfrm>
          <a:off x="0" y="0"/>
          <a:ext cx="0" cy="0"/>
          <a:chOff x="0" y="0"/>
          <a:chExt cx="0" cy="0"/>
        </a:xfrm>
      </p:grpSpPr>
      <p:sp>
        <p:nvSpPr>
          <p:cNvPr id="3" name="Segnaposto numero diapositiva 5">
            <a:extLst>
              <a:ext uri="{FF2B5EF4-FFF2-40B4-BE49-F238E27FC236}">
                <a16:creationId xmlns:a16="http://schemas.microsoft.com/office/drawing/2014/main" id="{E1AE3D8B-3F30-B4FF-837B-DB3277AF73D1}"/>
              </a:ext>
            </a:extLst>
          </p:cNvPr>
          <p:cNvSpPr>
            <a:spLocks noGrp="1"/>
          </p:cNvSpPr>
          <p:nvPr>
            <p:ph type="sldNum" sz="quarter" idx="12"/>
          </p:nvPr>
        </p:nvSpPr>
        <p:spPr>
          <a:xfrm>
            <a:off x="8690703" y="4921604"/>
            <a:ext cx="512762" cy="163552"/>
          </a:xfrm>
        </p:spPr>
        <p:txBody>
          <a:bodyPr/>
          <a:lstStyle/>
          <a:p>
            <a:r>
              <a:rPr lang="fr-FR" dirty="0">
                <a:solidFill>
                  <a:schemeClr val="tx2"/>
                </a:solidFill>
              </a:rPr>
              <a:t>11</a:t>
            </a:r>
          </a:p>
        </p:txBody>
      </p:sp>
      <p:sp>
        <p:nvSpPr>
          <p:cNvPr id="6" name="Titre 1">
            <a:extLst>
              <a:ext uri="{FF2B5EF4-FFF2-40B4-BE49-F238E27FC236}">
                <a16:creationId xmlns:a16="http://schemas.microsoft.com/office/drawing/2014/main" id="{B7814187-F0BD-037A-9483-4849DFF0C450}"/>
              </a:ext>
            </a:extLst>
          </p:cNvPr>
          <p:cNvSpPr txBox="1">
            <a:spLocks/>
          </p:cNvSpPr>
          <p:nvPr/>
        </p:nvSpPr>
        <p:spPr>
          <a:xfrm>
            <a:off x="904875" y="131033"/>
            <a:ext cx="7610476" cy="616220"/>
          </a:xfrm>
          <a:prstGeom prst="rect">
            <a:avLst/>
          </a:prstGeom>
        </p:spPr>
        <p:txBody>
          <a:bodyPr vert="horz" lIns="180000" tIns="0" rIns="72000" bIns="46800" rtlCol="0" anchor="t">
            <a:no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2800" b="1" dirty="0">
                <a:solidFill>
                  <a:schemeClr val="tx2"/>
                </a:solidFill>
                <a:effectLst/>
                <a:latin typeface="+mj-lt"/>
              </a:rPr>
              <a:t>Common Resins Used in Ion Exchange Chromatography</a:t>
            </a:r>
          </a:p>
          <a:p>
            <a:endParaRPr lang="en-US" sz="2800" b="1" dirty="0">
              <a:solidFill>
                <a:schemeClr val="tx2"/>
              </a:solidFill>
              <a:effectLst/>
              <a:latin typeface="+mj-lt"/>
            </a:endParaRPr>
          </a:p>
          <a:p>
            <a:br>
              <a:rPr lang="en-GB" sz="2900" dirty="0">
                <a:solidFill>
                  <a:schemeClr val="tx2"/>
                </a:solidFill>
              </a:rPr>
            </a:br>
            <a:endParaRPr lang="en-GB" sz="2900" dirty="0">
              <a:solidFill>
                <a:schemeClr val="tx2"/>
              </a:solidFill>
            </a:endParaRPr>
          </a:p>
        </p:txBody>
      </p:sp>
      <p:sp>
        <p:nvSpPr>
          <p:cNvPr id="4" name="TextBox 3">
            <a:extLst>
              <a:ext uri="{FF2B5EF4-FFF2-40B4-BE49-F238E27FC236}">
                <a16:creationId xmlns:a16="http://schemas.microsoft.com/office/drawing/2014/main" id="{B74399A7-3136-2A8E-3E32-914DD0D157FB}"/>
              </a:ext>
            </a:extLst>
          </p:cNvPr>
          <p:cNvSpPr txBox="1"/>
          <p:nvPr/>
        </p:nvSpPr>
        <p:spPr>
          <a:xfrm>
            <a:off x="628649" y="508000"/>
            <a:ext cx="4939031" cy="4635500"/>
          </a:xfrm>
          <a:prstGeom prst="rect">
            <a:avLst/>
          </a:prstGeom>
          <a:noFill/>
        </p:spPr>
        <p:txBody>
          <a:bodyPr wrap="square">
            <a:spAutoFit/>
          </a:bodyPr>
          <a:lstStyle/>
          <a:p>
            <a:pPr>
              <a:lnSpc>
                <a:spcPct val="150000"/>
              </a:lnSpc>
            </a:pPr>
            <a:br>
              <a:rPr lang="en-US" sz="1300" dirty="0">
                <a:solidFill>
                  <a:schemeClr val="tx2"/>
                </a:solidFill>
                <a:effectLst/>
              </a:rPr>
            </a:br>
            <a:r>
              <a:rPr lang="en-US" sz="1300" b="1" u="sng" dirty="0">
                <a:solidFill>
                  <a:schemeClr val="tx2"/>
                </a:solidFill>
                <a:effectLst/>
              </a:rPr>
              <a:t>Specialized Resin</a:t>
            </a:r>
            <a:endParaRPr lang="en-US" sz="1300" u="sng" dirty="0">
              <a:solidFill>
                <a:schemeClr val="tx2"/>
              </a:solidFill>
              <a:effectLst/>
            </a:endParaRPr>
          </a:p>
          <a:p>
            <a:pPr>
              <a:lnSpc>
                <a:spcPct val="150000"/>
              </a:lnSpc>
              <a:spcBef>
                <a:spcPts val="900"/>
              </a:spcBef>
            </a:pPr>
            <a:r>
              <a:rPr lang="en-US" sz="1300" b="1" dirty="0">
                <a:solidFill>
                  <a:schemeClr val="tx2"/>
                </a:solidFill>
                <a:effectLst/>
              </a:rPr>
              <a:t>Heparin Resin</a:t>
            </a:r>
            <a:endParaRPr lang="en-US" sz="1300" dirty="0">
              <a:solidFill>
                <a:schemeClr val="tx2"/>
              </a:solidFill>
              <a:effectLst/>
            </a:endParaRPr>
          </a:p>
          <a:p>
            <a:pPr marL="285750" indent="-285750">
              <a:lnSpc>
                <a:spcPct val="150000"/>
              </a:lnSpc>
              <a:spcBef>
                <a:spcPts val="900"/>
              </a:spcBef>
              <a:buFont typeface="Wingdings" pitchFamily="2" charset="2"/>
              <a:buChar char="ü"/>
            </a:pPr>
            <a:r>
              <a:rPr lang="en-US" sz="1300" b="1" dirty="0">
                <a:solidFill>
                  <a:schemeClr val="tx2"/>
                </a:solidFill>
                <a:effectLst/>
              </a:rPr>
              <a:t>Type:</a:t>
            </a:r>
            <a:r>
              <a:rPr lang="en-US" sz="1300" dirty="0">
                <a:solidFill>
                  <a:schemeClr val="tx2"/>
                </a:solidFill>
                <a:effectLst/>
              </a:rPr>
              <a:t> </a:t>
            </a:r>
            <a:r>
              <a:rPr lang="en-US" sz="1300" b="1" dirty="0">
                <a:solidFill>
                  <a:schemeClr val="tx2"/>
                </a:solidFill>
                <a:effectLst/>
              </a:rPr>
              <a:t>Affinity resin </a:t>
            </a:r>
            <a:r>
              <a:rPr lang="en-US" sz="1300" dirty="0">
                <a:solidFill>
                  <a:schemeClr val="tx2"/>
                </a:solidFill>
                <a:effectLst/>
              </a:rPr>
              <a:t>with additional ion exchange properties</a:t>
            </a:r>
          </a:p>
          <a:p>
            <a:pPr marL="285750" indent="-285750">
              <a:lnSpc>
                <a:spcPct val="150000"/>
              </a:lnSpc>
              <a:spcBef>
                <a:spcPts val="900"/>
              </a:spcBef>
              <a:buFont typeface="Wingdings" pitchFamily="2" charset="2"/>
              <a:buChar char="ü"/>
            </a:pPr>
            <a:r>
              <a:rPr lang="en-US" sz="1300" b="1" dirty="0">
                <a:solidFill>
                  <a:schemeClr val="tx2"/>
                </a:solidFill>
                <a:effectLst/>
              </a:rPr>
              <a:t>Purpose:</a:t>
            </a:r>
            <a:r>
              <a:rPr lang="en-US" sz="1300" dirty="0">
                <a:solidFill>
                  <a:schemeClr val="tx2"/>
                </a:solidFill>
                <a:effectLst/>
              </a:rPr>
              <a:t> Binds proteins with heparin-binding domains (e.g., coagulation factors, growth factors)</a:t>
            </a:r>
          </a:p>
          <a:p>
            <a:pPr marL="285750" indent="-285750">
              <a:lnSpc>
                <a:spcPct val="150000"/>
              </a:lnSpc>
              <a:spcBef>
                <a:spcPts val="900"/>
              </a:spcBef>
              <a:buFont typeface="Wingdings" pitchFamily="2" charset="2"/>
              <a:buChar char="ü"/>
            </a:pPr>
            <a:r>
              <a:rPr lang="en-US" sz="1300" b="1" dirty="0">
                <a:solidFill>
                  <a:schemeClr val="tx2"/>
                </a:solidFill>
                <a:effectLst/>
              </a:rPr>
              <a:t>Applications:</a:t>
            </a:r>
            <a:r>
              <a:rPr lang="en-US" sz="1300" dirty="0">
                <a:solidFill>
                  <a:schemeClr val="tx2"/>
                </a:solidFill>
                <a:effectLst/>
              </a:rPr>
              <a:t> Ideal for purifying DNA-binding proteins (TFs), enzymes, and growth factors</a:t>
            </a:r>
          </a:p>
          <a:p>
            <a:pPr marL="628650" lvl="1" indent="-285750">
              <a:lnSpc>
                <a:spcPct val="150000"/>
              </a:lnSpc>
              <a:spcBef>
                <a:spcPts val="900"/>
              </a:spcBef>
              <a:buFont typeface="Wingdings" pitchFamily="2" charset="2"/>
              <a:buChar char="ü"/>
            </a:pPr>
            <a:r>
              <a:rPr lang="en-US" sz="1300" dirty="0">
                <a:solidFill>
                  <a:schemeClr val="tx2"/>
                </a:solidFill>
                <a:effectLst/>
              </a:rPr>
              <a:t>Removes non-specific DNA, enabling precise TF-DNA interaction studies with the DNA of interest</a:t>
            </a:r>
          </a:p>
          <a:p>
            <a:pPr marL="285750" indent="-285750">
              <a:lnSpc>
                <a:spcPct val="150000"/>
              </a:lnSpc>
              <a:spcBef>
                <a:spcPts val="900"/>
              </a:spcBef>
              <a:buFont typeface="Wingdings" pitchFamily="2" charset="2"/>
              <a:buChar char="ü"/>
            </a:pPr>
            <a:endParaRPr lang="en-US" sz="1300" dirty="0">
              <a:solidFill>
                <a:schemeClr val="tx2"/>
              </a:solidFill>
              <a:effectLst/>
            </a:endParaRPr>
          </a:p>
          <a:p>
            <a:pPr>
              <a:lnSpc>
                <a:spcPct val="150000"/>
              </a:lnSpc>
            </a:pPr>
            <a:br>
              <a:rPr lang="en-US" sz="1300" dirty="0">
                <a:solidFill>
                  <a:schemeClr val="tx2"/>
                </a:solidFill>
                <a:effectLst/>
              </a:rPr>
            </a:br>
            <a:endParaRPr lang="en-US" sz="1300" dirty="0">
              <a:solidFill>
                <a:schemeClr val="tx2"/>
              </a:solidFill>
              <a:effectLst/>
            </a:endParaRPr>
          </a:p>
        </p:txBody>
      </p:sp>
      <p:pic>
        <p:nvPicPr>
          <p:cNvPr id="5" name="Picture 4">
            <a:extLst>
              <a:ext uri="{FF2B5EF4-FFF2-40B4-BE49-F238E27FC236}">
                <a16:creationId xmlns:a16="http://schemas.microsoft.com/office/drawing/2014/main" id="{B9DCEE28-981A-B0C3-0C27-1842BD98DC88}"/>
              </a:ext>
            </a:extLst>
          </p:cNvPr>
          <p:cNvPicPr>
            <a:picLocks noChangeAspect="1"/>
          </p:cNvPicPr>
          <p:nvPr/>
        </p:nvPicPr>
        <p:blipFill>
          <a:blip r:embed="rId3"/>
          <a:stretch>
            <a:fillRect/>
          </a:stretch>
        </p:blipFill>
        <p:spPr>
          <a:xfrm>
            <a:off x="6065520" y="1671042"/>
            <a:ext cx="2772410" cy="1974553"/>
          </a:xfrm>
          <a:prstGeom prst="rect">
            <a:avLst/>
          </a:prstGeom>
        </p:spPr>
      </p:pic>
      <p:sp>
        <p:nvSpPr>
          <p:cNvPr id="7" name="TextBox 6">
            <a:extLst>
              <a:ext uri="{FF2B5EF4-FFF2-40B4-BE49-F238E27FC236}">
                <a16:creationId xmlns:a16="http://schemas.microsoft.com/office/drawing/2014/main" id="{A00B957F-44FE-648B-8C78-9CBC12E2A0EC}"/>
              </a:ext>
            </a:extLst>
          </p:cNvPr>
          <p:cNvSpPr txBox="1"/>
          <p:nvPr/>
        </p:nvSpPr>
        <p:spPr>
          <a:xfrm>
            <a:off x="7451725" y="3645595"/>
            <a:ext cx="984565" cy="338554"/>
          </a:xfrm>
          <a:prstGeom prst="rect">
            <a:avLst/>
          </a:prstGeom>
          <a:noFill/>
        </p:spPr>
        <p:txBody>
          <a:bodyPr wrap="none" rtlCol="0">
            <a:spAutoFit/>
          </a:bodyPr>
          <a:lstStyle/>
          <a:p>
            <a:r>
              <a:rPr lang="en-US" sz="800" i="1" dirty="0" err="1">
                <a:solidFill>
                  <a:schemeClr val="accent3">
                    <a:lumMod val="75000"/>
                  </a:schemeClr>
                </a:solidFill>
                <a:effectLst/>
                <a:latin typeface=".AppleSystemUIFont"/>
              </a:rPr>
              <a:t>Cytiva</a:t>
            </a:r>
            <a:r>
              <a:rPr lang="en-US" sz="800" i="1" dirty="0">
                <a:solidFill>
                  <a:schemeClr val="accent3">
                    <a:lumMod val="75000"/>
                  </a:schemeClr>
                </a:solidFill>
                <a:effectLst/>
                <a:latin typeface=".AppleSystemUIFont"/>
              </a:rPr>
              <a:t> Life Sciences</a:t>
            </a:r>
          </a:p>
          <a:p>
            <a:endParaRPr lang="en-US" sz="800" i="1" dirty="0">
              <a:solidFill>
                <a:schemeClr val="accent3">
                  <a:lumMod val="75000"/>
                </a:schemeClr>
              </a:solidFill>
            </a:endParaRPr>
          </a:p>
        </p:txBody>
      </p:sp>
    </p:spTree>
    <p:extLst>
      <p:ext uri="{BB962C8B-B14F-4D97-AF65-F5344CB8AC3E}">
        <p14:creationId xmlns:p14="http://schemas.microsoft.com/office/powerpoint/2010/main" val="1290291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12201-DCD7-69B1-E1FE-B6B93AABD184}"/>
            </a:ext>
          </a:extLst>
        </p:cNvPr>
        <p:cNvGrpSpPr/>
        <p:nvPr/>
      </p:nvGrpSpPr>
      <p:grpSpPr>
        <a:xfrm>
          <a:off x="0" y="0"/>
          <a:ext cx="0" cy="0"/>
          <a:chOff x="0" y="0"/>
          <a:chExt cx="0" cy="0"/>
        </a:xfrm>
      </p:grpSpPr>
      <p:sp>
        <p:nvSpPr>
          <p:cNvPr id="3" name="Segnaposto numero diapositiva 5">
            <a:extLst>
              <a:ext uri="{FF2B5EF4-FFF2-40B4-BE49-F238E27FC236}">
                <a16:creationId xmlns:a16="http://schemas.microsoft.com/office/drawing/2014/main" id="{A025292C-8655-7C3C-3413-129957D9EA68}"/>
              </a:ext>
            </a:extLst>
          </p:cNvPr>
          <p:cNvSpPr>
            <a:spLocks noGrp="1"/>
          </p:cNvSpPr>
          <p:nvPr>
            <p:ph type="sldNum" sz="quarter" idx="12"/>
          </p:nvPr>
        </p:nvSpPr>
        <p:spPr>
          <a:xfrm>
            <a:off x="8690703" y="4921604"/>
            <a:ext cx="512762" cy="163552"/>
          </a:xfrm>
        </p:spPr>
        <p:txBody>
          <a:bodyPr/>
          <a:lstStyle/>
          <a:p>
            <a:r>
              <a:rPr lang="fr-FR" dirty="0">
                <a:solidFill>
                  <a:schemeClr val="tx2"/>
                </a:solidFill>
              </a:rPr>
              <a:t>12</a:t>
            </a:r>
          </a:p>
        </p:txBody>
      </p:sp>
      <p:sp>
        <p:nvSpPr>
          <p:cNvPr id="6" name="Titre 1">
            <a:extLst>
              <a:ext uri="{FF2B5EF4-FFF2-40B4-BE49-F238E27FC236}">
                <a16:creationId xmlns:a16="http://schemas.microsoft.com/office/drawing/2014/main" id="{EE82EC11-0BE6-78D7-9145-CF590D5E6DEA}"/>
              </a:ext>
            </a:extLst>
          </p:cNvPr>
          <p:cNvSpPr txBox="1">
            <a:spLocks/>
          </p:cNvSpPr>
          <p:nvPr/>
        </p:nvSpPr>
        <p:spPr>
          <a:xfrm>
            <a:off x="904875" y="131033"/>
            <a:ext cx="7610476" cy="616220"/>
          </a:xfrm>
          <a:prstGeom prst="rect">
            <a:avLst/>
          </a:prstGeom>
        </p:spPr>
        <p:txBody>
          <a:bodyPr vert="horz" lIns="180000" tIns="0" rIns="72000" bIns="46800" rtlCol="0" anchor="t">
            <a:no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2800" b="1" dirty="0">
                <a:solidFill>
                  <a:schemeClr val="tx2"/>
                </a:solidFill>
                <a:effectLst/>
                <a:latin typeface="+mj-lt"/>
              </a:rPr>
              <a:t>Size Exclusion Chromatography (SEC)</a:t>
            </a:r>
          </a:p>
          <a:p>
            <a:endParaRPr lang="en-US" sz="2800" b="1" dirty="0">
              <a:solidFill>
                <a:schemeClr val="tx2"/>
              </a:solidFill>
              <a:effectLst/>
              <a:latin typeface="+mj-lt"/>
            </a:endParaRPr>
          </a:p>
          <a:p>
            <a:br>
              <a:rPr lang="en-GB" sz="2900" dirty="0">
                <a:solidFill>
                  <a:schemeClr val="tx2"/>
                </a:solidFill>
              </a:rPr>
            </a:br>
            <a:endParaRPr lang="en-GB" sz="2900" dirty="0">
              <a:solidFill>
                <a:schemeClr val="tx2"/>
              </a:solidFill>
            </a:endParaRPr>
          </a:p>
        </p:txBody>
      </p:sp>
      <p:sp>
        <p:nvSpPr>
          <p:cNvPr id="4" name="TextBox 3">
            <a:extLst>
              <a:ext uri="{FF2B5EF4-FFF2-40B4-BE49-F238E27FC236}">
                <a16:creationId xmlns:a16="http://schemas.microsoft.com/office/drawing/2014/main" id="{38647468-8CB2-8483-F980-26895A996171}"/>
              </a:ext>
            </a:extLst>
          </p:cNvPr>
          <p:cNvSpPr txBox="1"/>
          <p:nvPr/>
        </p:nvSpPr>
        <p:spPr>
          <a:xfrm>
            <a:off x="559362" y="663964"/>
            <a:ext cx="3457443" cy="1615827"/>
          </a:xfrm>
          <a:prstGeom prst="rect">
            <a:avLst/>
          </a:prstGeom>
          <a:noFill/>
        </p:spPr>
        <p:txBody>
          <a:bodyPr wrap="square">
            <a:spAutoFit/>
          </a:bodyPr>
          <a:lstStyle/>
          <a:p>
            <a:pPr algn="just"/>
            <a:r>
              <a:rPr lang="en-US" sz="1200" b="1" dirty="0">
                <a:solidFill>
                  <a:schemeClr val="tx2"/>
                </a:solidFill>
                <a:effectLst/>
              </a:rPr>
              <a:t>Overview</a:t>
            </a:r>
            <a:endParaRPr lang="en-US" sz="1200" dirty="0">
              <a:solidFill>
                <a:schemeClr val="tx2"/>
              </a:solidFill>
              <a:effectLst/>
            </a:endParaRPr>
          </a:p>
          <a:p>
            <a:pPr marL="285750" indent="-285750" algn="just">
              <a:spcBef>
                <a:spcPts val="900"/>
              </a:spcBef>
              <a:buFont typeface="Wingdings" pitchFamily="2" charset="2"/>
              <a:buChar char="ü"/>
            </a:pPr>
            <a:r>
              <a:rPr lang="en-US" sz="1200" dirty="0">
                <a:solidFill>
                  <a:schemeClr val="tx2"/>
                </a:solidFill>
                <a:effectLst/>
              </a:rPr>
              <a:t>SEC separates molecules based on their size</a:t>
            </a:r>
          </a:p>
          <a:p>
            <a:pPr marL="285750" indent="-285750" algn="just">
              <a:spcBef>
                <a:spcPts val="900"/>
              </a:spcBef>
              <a:buFont typeface="Wingdings" pitchFamily="2" charset="2"/>
              <a:buChar char="ü"/>
            </a:pPr>
            <a:r>
              <a:rPr lang="en-US" sz="1200" dirty="0">
                <a:solidFill>
                  <a:schemeClr val="tx2"/>
                </a:solidFill>
                <a:effectLst/>
              </a:rPr>
              <a:t>The column is packed with porous beads that act as a molecular sieve</a:t>
            </a:r>
          </a:p>
          <a:p>
            <a:pPr algn="just"/>
            <a:br>
              <a:rPr lang="en-US" sz="1200" dirty="0">
                <a:solidFill>
                  <a:schemeClr val="tx2"/>
                </a:solidFill>
                <a:effectLst/>
              </a:rPr>
            </a:br>
            <a:endParaRPr lang="en-US" sz="1200" dirty="0">
              <a:solidFill>
                <a:schemeClr val="tx2"/>
              </a:solidFill>
              <a:effectLst/>
            </a:endParaRPr>
          </a:p>
        </p:txBody>
      </p:sp>
      <p:sp>
        <p:nvSpPr>
          <p:cNvPr id="8" name="TextBox 7">
            <a:extLst>
              <a:ext uri="{FF2B5EF4-FFF2-40B4-BE49-F238E27FC236}">
                <a16:creationId xmlns:a16="http://schemas.microsoft.com/office/drawing/2014/main" id="{AED7EEDC-148A-C477-7A7B-4D65FA8F92DE}"/>
              </a:ext>
            </a:extLst>
          </p:cNvPr>
          <p:cNvSpPr txBox="1"/>
          <p:nvPr/>
        </p:nvSpPr>
        <p:spPr>
          <a:xfrm>
            <a:off x="559362" y="2139690"/>
            <a:ext cx="3141724" cy="2562240"/>
          </a:xfrm>
          <a:prstGeom prst="rect">
            <a:avLst/>
          </a:prstGeom>
          <a:noFill/>
        </p:spPr>
        <p:txBody>
          <a:bodyPr wrap="square" numCol="1" rtlCol="0">
            <a:spAutoFit/>
          </a:bodyPr>
          <a:lstStyle/>
          <a:p>
            <a:pPr algn="just"/>
            <a:r>
              <a:rPr lang="en-US" sz="1200" b="1" dirty="0">
                <a:solidFill>
                  <a:schemeClr val="tx2"/>
                </a:solidFill>
                <a:effectLst/>
              </a:rPr>
              <a:t>How it Works</a:t>
            </a:r>
            <a:endParaRPr lang="en-US" sz="1200" dirty="0">
              <a:solidFill>
                <a:schemeClr val="tx2"/>
              </a:solidFill>
              <a:effectLst/>
            </a:endParaRPr>
          </a:p>
          <a:p>
            <a:pPr algn="just">
              <a:spcBef>
                <a:spcPts val="900"/>
              </a:spcBef>
            </a:pPr>
            <a:r>
              <a:rPr lang="en-US" sz="1200" b="1" dirty="0">
                <a:solidFill>
                  <a:schemeClr val="tx2"/>
                </a:solidFill>
                <a:effectLst/>
              </a:rPr>
              <a:t>Large Molecules:</a:t>
            </a:r>
          </a:p>
          <a:p>
            <a:pPr marL="285750" indent="-285750" algn="just">
              <a:spcBef>
                <a:spcPts val="900"/>
              </a:spcBef>
              <a:buFont typeface="Wingdings" pitchFamily="2" charset="2"/>
              <a:buChar char="ü"/>
            </a:pPr>
            <a:r>
              <a:rPr lang="en-US" sz="1200" dirty="0">
                <a:solidFill>
                  <a:schemeClr val="tx2"/>
                </a:solidFill>
                <a:effectLst/>
              </a:rPr>
              <a:t>Do not enter the pores</a:t>
            </a:r>
          </a:p>
          <a:p>
            <a:pPr marL="285750" indent="-285750" algn="just">
              <a:spcBef>
                <a:spcPts val="900"/>
              </a:spcBef>
              <a:buFont typeface="Wingdings" pitchFamily="2" charset="2"/>
              <a:buChar char="ü"/>
            </a:pPr>
            <a:r>
              <a:rPr lang="en-US" sz="1200" dirty="0">
                <a:solidFill>
                  <a:schemeClr val="tx2"/>
                </a:solidFill>
                <a:effectLst/>
              </a:rPr>
              <a:t>Bypass the beads and elute first</a:t>
            </a:r>
          </a:p>
          <a:p>
            <a:pPr algn="just">
              <a:spcBef>
                <a:spcPts val="900"/>
              </a:spcBef>
            </a:pPr>
            <a:endParaRPr lang="en-US" sz="1200" dirty="0">
              <a:solidFill>
                <a:schemeClr val="tx2"/>
              </a:solidFill>
              <a:effectLst/>
            </a:endParaRPr>
          </a:p>
          <a:p>
            <a:pPr algn="just">
              <a:spcBef>
                <a:spcPts val="900"/>
              </a:spcBef>
            </a:pPr>
            <a:r>
              <a:rPr lang="en-US" sz="1200" b="1" dirty="0">
                <a:solidFill>
                  <a:schemeClr val="tx2"/>
                </a:solidFill>
                <a:effectLst/>
              </a:rPr>
              <a:t>Small Molecules:</a:t>
            </a:r>
          </a:p>
          <a:p>
            <a:pPr marL="285750" indent="-285750" algn="just">
              <a:spcBef>
                <a:spcPts val="900"/>
              </a:spcBef>
              <a:buFont typeface="Wingdings" pitchFamily="2" charset="2"/>
              <a:buChar char="ü"/>
            </a:pPr>
            <a:r>
              <a:rPr lang="en-US" sz="1200" dirty="0">
                <a:solidFill>
                  <a:schemeClr val="tx2"/>
                </a:solidFill>
                <a:effectLst/>
              </a:rPr>
              <a:t>Enter the pores of the beads</a:t>
            </a:r>
          </a:p>
          <a:p>
            <a:pPr marL="285750" indent="-285750" algn="just">
              <a:spcBef>
                <a:spcPts val="900"/>
              </a:spcBef>
              <a:buFont typeface="Wingdings" pitchFamily="2" charset="2"/>
              <a:buChar char="ü"/>
            </a:pPr>
            <a:r>
              <a:rPr lang="en-US" sz="1200" dirty="0">
                <a:solidFill>
                  <a:schemeClr val="tx2"/>
                </a:solidFill>
                <a:effectLst/>
              </a:rPr>
              <a:t>Travel a longer path and elute later</a:t>
            </a:r>
          </a:p>
          <a:p>
            <a:pPr algn="just"/>
            <a:endParaRPr lang="en-US" sz="1200" dirty="0"/>
          </a:p>
        </p:txBody>
      </p:sp>
      <p:pic>
        <p:nvPicPr>
          <p:cNvPr id="1026" name="Picture 2">
            <a:extLst>
              <a:ext uri="{FF2B5EF4-FFF2-40B4-BE49-F238E27FC236}">
                <a16:creationId xmlns:a16="http://schemas.microsoft.com/office/drawing/2014/main" id="{00C93D38-D6B9-3D59-20C0-5D9EBE61B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090" y="747253"/>
            <a:ext cx="3680261" cy="39986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2688047-9B75-E7A5-9073-47709F03B432}"/>
              </a:ext>
            </a:extLst>
          </p:cNvPr>
          <p:cNvSpPr txBox="1"/>
          <p:nvPr/>
        </p:nvSpPr>
        <p:spPr>
          <a:xfrm>
            <a:off x="6595258" y="4745927"/>
            <a:ext cx="2095445" cy="215444"/>
          </a:xfrm>
          <a:prstGeom prst="rect">
            <a:avLst/>
          </a:prstGeom>
          <a:noFill/>
        </p:spPr>
        <p:txBody>
          <a:bodyPr wrap="none" rtlCol="0">
            <a:spAutoFit/>
          </a:bodyPr>
          <a:lstStyle/>
          <a:p>
            <a:r>
              <a:rPr lang="en-US" sz="800" dirty="0">
                <a:solidFill>
                  <a:srgbClr val="0E0E0E"/>
                </a:solidFill>
                <a:effectLst/>
                <a:latin typeface=".AppleSystemUIFont"/>
              </a:rPr>
              <a:t>Hall, M. (2018). Biopharmaceutical Processing</a:t>
            </a:r>
            <a:endParaRPr lang="en-US" sz="600" i="1" dirty="0">
              <a:solidFill>
                <a:schemeClr val="accent3">
                  <a:lumMod val="75000"/>
                </a:schemeClr>
              </a:solidFill>
            </a:endParaRPr>
          </a:p>
        </p:txBody>
      </p:sp>
    </p:spTree>
    <p:extLst>
      <p:ext uri="{BB962C8B-B14F-4D97-AF65-F5344CB8AC3E}">
        <p14:creationId xmlns:p14="http://schemas.microsoft.com/office/powerpoint/2010/main" val="253699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D560B-7A5E-0316-0B2F-3E887D36DDB9}"/>
            </a:ext>
          </a:extLst>
        </p:cNvPr>
        <p:cNvGrpSpPr/>
        <p:nvPr/>
      </p:nvGrpSpPr>
      <p:grpSpPr>
        <a:xfrm>
          <a:off x="0" y="0"/>
          <a:ext cx="0" cy="0"/>
          <a:chOff x="0" y="0"/>
          <a:chExt cx="0" cy="0"/>
        </a:xfrm>
      </p:grpSpPr>
      <p:sp>
        <p:nvSpPr>
          <p:cNvPr id="3" name="Segnaposto numero diapositiva 5">
            <a:extLst>
              <a:ext uri="{FF2B5EF4-FFF2-40B4-BE49-F238E27FC236}">
                <a16:creationId xmlns:a16="http://schemas.microsoft.com/office/drawing/2014/main" id="{DA2643A5-C911-727A-9900-650920F16DE5}"/>
              </a:ext>
            </a:extLst>
          </p:cNvPr>
          <p:cNvSpPr>
            <a:spLocks noGrp="1"/>
          </p:cNvSpPr>
          <p:nvPr>
            <p:ph type="sldNum" sz="quarter" idx="12"/>
          </p:nvPr>
        </p:nvSpPr>
        <p:spPr>
          <a:xfrm>
            <a:off x="8690703" y="4921604"/>
            <a:ext cx="512762" cy="163552"/>
          </a:xfrm>
        </p:spPr>
        <p:txBody>
          <a:bodyPr/>
          <a:lstStyle/>
          <a:p>
            <a:r>
              <a:rPr lang="fr-FR" dirty="0">
                <a:solidFill>
                  <a:schemeClr val="tx2"/>
                </a:solidFill>
              </a:rPr>
              <a:t>13</a:t>
            </a:r>
          </a:p>
        </p:txBody>
      </p:sp>
      <p:sp>
        <p:nvSpPr>
          <p:cNvPr id="6" name="Titre 1">
            <a:extLst>
              <a:ext uri="{FF2B5EF4-FFF2-40B4-BE49-F238E27FC236}">
                <a16:creationId xmlns:a16="http://schemas.microsoft.com/office/drawing/2014/main" id="{2455B5ED-D17A-9D9D-E247-8A4B43B20B11}"/>
              </a:ext>
            </a:extLst>
          </p:cNvPr>
          <p:cNvSpPr txBox="1">
            <a:spLocks/>
          </p:cNvSpPr>
          <p:nvPr/>
        </p:nvSpPr>
        <p:spPr>
          <a:xfrm>
            <a:off x="904875" y="142184"/>
            <a:ext cx="7610476" cy="616220"/>
          </a:xfrm>
          <a:prstGeom prst="rect">
            <a:avLst/>
          </a:prstGeom>
        </p:spPr>
        <p:txBody>
          <a:bodyPr vert="horz" lIns="180000" tIns="0" rIns="72000" bIns="46800" rtlCol="0" anchor="t">
            <a:no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2800" b="1" dirty="0">
                <a:solidFill>
                  <a:schemeClr val="tx2"/>
                </a:solidFill>
                <a:effectLst/>
                <a:latin typeface="+mj-lt"/>
              </a:rPr>
              <a:t>Columns Used in SEC</a:t>
            </a:r>
          </a:p>
          <a:p>
            <a:endParaRPr lang="en-US" sz="2800" b="1" dirty="0">
              <a:solidFill>
                <a:schemeClr val="tx2"/>
              </a:solidFill>
              <a:effectLst/>
              <a:latin typeface="+mj-lt"/>
            </a:endParaRPr>
          </a:p>
          <a:p>
            <a:endParaRPr lang="en-US" sz="2800" b="1" dirty="0">
              <a:solidFill>
                <a:schemeClr val="tx2"/>
              </a:solidFill>
              <a:effectLst/>
              <a:latin typeface="+mj-lt"/>
            </a:endParaRPr>
          </a:p>
          <a:p>
            <a:br>
              <a:rPr lang="en-GB" sz="2900" dirty="0">
                <a:solidFill>
                  <a:schemeClr val="tx2"/>
                </a:solidFill>
              </a:rPr>
            </a:br>
            <a:endParaRPr lang="en-GB" sz="2900" dirty="0">
              <a:solidFill>
                <a:schemeClr val="tx2"/>
              </a:solidFill>
            </a:endParaRPr>
          </a:p>
        </p:txBody>
      </p:sp>
      <p:sp>
        <p:nvSpPr>
          <p:cNvPr id="4" name="TextBox 3">
            <a:extLst>
              <a:ext uri="{FF2B5EF4-FFF2-40B4-BE49-F238E27FC236}">
                <a16:creationId xmlns:a16="http://schemas.microsoft.com/office/drawing/2014/main" id="{344E75E3-A545-C229-7AF6-1E6D60F4660B}"/>
              </a:ext>
            </a:extLst>
          </p:cNvPr>
          <p:cNvSpPr txBox="1"/>
          <p:nvPr/>
        </p:nvSpPr>
        <p:spPr>
          <a:xfrm>
            <a:off x="237318" y="1015790"/>
            <a:ext cx="5918585" cy="2516073"/>
          </a:xfrm>
          <a:prstGeom prst="rect">
            <a:avLst/>
          </a:prstGeom>
          <a:noFill/>
        </p:spPr>
        <p:txBody>
          <a:bodyPr wrap="square">
            <a:spAutoFit/>
          </a:bodyPr>
          <a:lstStyle/>
          <a:p>
            <a:pPr marL="171450" indent="-171450" algn="just">
              <a:spcBef>
                <a:spcPts val="900"/>
              </a:spcBef>
              <a:buFont typeface="Wingdings" pitchFamily="2" charset="2"/>
              <a:buChar char="ü"/>
            </a:pPr>
            <a:r>
              <a:rPr lang="en-US" sz="1200" b="1" dirty="0" err="1">
                <a:solidFill>
                  <a:schemeClr val="accent3"/>
                </a:solidFill>
                <a:effectLst/>
              </a:rPr>
              <a:t>Superdex</a:t>
            </a:r>
            <a:r>
              <a:rPr lang="en-US" sz="1200" b="1" dirty="0">
                <a:solidFill>
                  <a:schemeClr val="accent3"/>
                </a:solidFill>
                <a:effectLst/>
              </a:rPr>
              <a:t> Columns</a:t>
            </a:r>
          </a:p>
          <a:p>
            <a:pPr marL="628650" lvl="1" indent="-285750" algn="just">
              <a:spcBef>
                <a:spcPts val="900"/>
              </a:spcBef>
              <a:buFont typeface="Wingdings" pitchFamily="2" charset="2"/>
              <a:buChar char="ü"/>
            </a:pPr>
            <a:r>
              <a:rPr lang="en-US" sz="1200" dirty="0">
                <a:solidFill>
                  <a:schemeClr val="accent3"/>
                </a:solidFill>
                <a:effectLst/>
              </a:rPr>
              <a:t>High-resolution columns designed for separating proteins and other biomolecules</a:t>
            </a:r>
          </a:p>
          <a:p>
            <a:pPr marL="628650" lvl="1" indent="-285750" algn="just">
              <a:spcBef>
                <a:spcPts val="900"/>
              </a:spcBef>
              <a:buFont typeface="Wingdings" pitchFamily="2" charset="2"/>
              <a:buChar char="ü"/>
            </a:pPr>
            <a:r>
              <a:rPr lang="en-US" sz="1200" dirty="0" err="1">
                <a:solidFill>
                  <a:schemeClr val="accent3"/>
                </a:solidFill>
                <a:effectLst/>
              </a:rPr>
              <a:t>Superdex</a:t>
            </a:r>
            <a:r>
              <a:rPr lang="en-US" sz="1200" dirty="0">
                <a:solidFill>
                  <a:schemeClr val="accent3"/>
                </a:solidFill>
                <a:effectLst/>
              </a:rPr>
              <a:t> columns come in different sizes to accommodate varying sample volumes</a:t>
            </a:r>
          </a:p>
          <a:p>
            <a:pPr marL="1028700" lvl="2" indent="-342900">
              <a:spcBef>
                <a:spcPts val="900"/>
              </a:spcBef>
              <a:buFont typeface="Courier New" panose="02070309020205020404" pitchFamily="49" charset="0"/>
              <a:buChar char="o"/>
            </a:pPr>
            <a:r>
              <a:rPr lang="en-US" sz="1200" b="1" dirty="0" err="1">
                <a:solidFill>
                  <a:schemeClr val="accent3"/>
                </a:solidFill>
                <a:effectLst/>
              </a:rPr>
              <a:t>Superdex</a:t>
            </a:r>
            <a:r>
              <a:rPr lang="en-US" sz="1200" b="1" dirty="0">
                <a:solidFill>
                  <a:schemeClr val="accent3"/>
                </a:solidFill>
                <a:effectLst/>
              </a:rPr>
              <a:t> Peptide small peptides and very small proteins (Mw&lt;10kDa)</a:t>
            </a:r>
          </a:p>
          <a:p>
            <a:pPr marL="1028700" lvl="2" indent="-342900">
              <a:spcBef>
                <a:spcPts val="900"/>
              </a:spcBef>
              <a:buFont typeface="Courier New" panose="02070309020205020404" pitchFamily="49" charset="0"/>
              <a:buChar char="o"/>
            </a:pPr>
            <a:r>
              <a:rPr lang="en-US" sz="1200" b="1" dirty="0" err="1">
                <a:solidFill>
                  <a:schemeClr val="accent3"/>
                </a:solidFill>
                <a:effectLst/>
              </a:rPr>
              <a:t>Superdex</a:t>
            </a:r>
            <a:r>
              <a:rPr lang="en-US" sz="1200" b="1" dirty="0">
                <a:solidFill>
                  <a:schemeClr val="accent3"/>
                </a:solidFill>
                <a:effectLst/>
              </a:rPr>
              <a:t> 75 small-to-medium proteins (Mw 3-70 </a:t>
            </a:r>
            <a:r>
              <a:rPr lang="en-US" sz="1200" b="1" dirty="0" err="1">
                <a:solidFill>
                  <a:schemeClr val="accent3"/>
                </a:solidFill>
                <a:effectLst/>
              </a:rPr>
              <a:t>kDa</a:t>
            </a:r>
            <a:r>
              <a:rPr lang="en-US" sz="1200" b="1" dirty="0">
                <a:solidFill>
                  <a:schemeClr val="accent3"/>
                </a:solidFill>
                <a:effectLst/>
              </a:rPr>
              <a:t>)</a:t>
            </a:r>
          </a:p>
          <a:p>
            <a:pPr marL="1028700" lvl="2" indent="-342900">
              <a:spcBef>
                <a:spcPts val="900"/>
              </a:spcBef>
              <a:buFont typeface="Courier New" panose="02070309020205020404" pitchFamily="49" charset="0"/>
              <a:buChar char="o"/>
            </a:pPr>
            <a:r>
              <a:rPr lang="en-US" sz="1200" b="1" dirty="0" err="1">
                <a:solidFill>
                  <a:schemeClr val="accent3"/>
                </a:solidFill>
                <a:effectLst/>
              </a:rPr>
              <a:t>Superdex</a:t>
            </a:r>
            <a:r>
              <a:rPr lang="en-US" sz="1200" b="1" dirty="0">
                <a:solidFill>
                  <a:schemeClr val="accent3"/>
                </a:solidFill>
                <a:effectLst/>
              </a:rPr>
              <a:t> 200 medium-to-large proteins and complexes</a:t>
            </a:r>
            <a:r>
              <a:rPr lang="en-US" sz="1200" dirty="0">
                <a:solidFill>
                  <a:schemeClr val="accent3"/>
                </a:solidFill>
                <a:effectLst/>
              </a:rPr>
              <a:t>  </a:t>
            </a:r>
            <a:r>
              <a:rPr lang="en-US" sz="1200" b="1" dirty="0">
                <a:solidFill>
                  <a:schemeClr val="accent3"/>
                </a:solidFill>
                <a:effectLst/>
              </a:rPr>
              <a:t>(Mw 10-600 </a:t>
            </a:r>
            <a:r>
              <a:rPr lang="en-US" sz="1200" b="1" dirty="0" err="1">
                <a:solidFill>
                  <a:schemeClr val="accent3"/>
                </a:solidFill>
                <a:effectLst/>
              </a:rPr>
              <a:t>kDa</a:t>
            </a:r>
            <a:r>
              <a:rPr lang="en-US" sz="1200" b="1" dirty="0">
                <a:solidFill>
                  <a:schemeClr val="accent3"/>
                </a:solidFill>
                <a:effectLst/>
              </a:rPr>
              <a:t>)</a:t>
            </a:r>
          </a:p>
        </p:txBody>
      </p:sp>
      <p:pic>
        <p:nvPicPr>
          <p:cNvPr id="7" name="Picture 6">
            <a:extLst>
              <a:ext uri="{FF2B5EF4-FFF2-40B4-BE49-F238E27FC236}">
                <a16:creationId xmlns:a16="http://schemas.microsoft.com/office/drawing/2014/main" id="{B4A48FA1-7AD5-6304-E729-E5997A890595}"/>
              </a:ext>
            </a:extLst>
          </p:cNvPr>
          <p:cNvPicPr>
            <a:picLocks noChangeAspect="1"/>
          </p:cNvPicPr>
          <p:nvPr/>
        </p:nvPicPr>
        <p:blipFill>
          <a:blip r:embed="rId3"/>
          <a:stretch>
            <a:fillRect/>
          </a:stretch>
        </p:blipFill>
        <p:spPr>
          <a:xfrm>
            <a:off x="6676921" y="538239"/>
            <a:ext cx="2337562" cy="2065266"/>
          </a:xfrm>
          <a:prstGeom prst="rect">
            <a:avLst/>
          </a:prstGeom>
        </p:spPr>
      </p:pic>
      <p:grpSp>
        <p:nvGrpSpPr>
          <p:cNvPr id="16" name="Group 15">
            <a:extLst>
              <a:ext uri="{FF2B5EF4-FFF2-40B4-BE49-F238E27FC236}">
                <a16:creationId xmlns:a16="http://schemas.microsoft.com/office/drawing/2014/main" id="{A8C3BA28-80ED-D00B-0310-259BE6E6FFA1}"/>
              </a:ext>
            </a:extLst>
          </p:cNvPr>
          <p:cNvGrpSpPr/>
          <p:nvPr/>
        </p:nvGrpSpPr>
        <p:grpSpPr>
          <a:xfrm>
            <a:off x="770215" y="4127710"/>
            <a:ext cx="4108817" cy="472997"/>
            <a:chOff x="665922" y="4448607"/>
            <a:chExt cx="4108817" cy="472997"/>
          </a:xfrm>
        </p:grpSpPr>
        <p:sp>
          <p:nvSpPr>
            <p:cNvPr id="13" name="Rectangle 12">
              <a:extLst>
                <a:ext uri="{FF2B5EF4-FFF2-40B4-BE49-F238E27FC236}">
                  <a16:creationId xmlns:a16="http://schemas.microsoft.com/office/drawing/2014/main" id="{A6877C5E-2407-DE82-E339-B1DB39BCAFA3}"/>
                </a:ext>
              </a:extLst>
            </p:cNvPr>
            <p:cNvSpPr/>
            <p:nvPr/>
          </p:nvSpPr>
          <p:spPr>
            <a:xfrm>
              <a:off x="665922" y="4448607"/>
              <a:ext cx="4044191" cy="472997"/>
            </a:xfrm>
            <a:prstGeom prst="rect">
              <a:avLst/>
            </a:prstGeom>
            <a:solidFill>
              <a:schemeClr val="accent5">
                <a:lumMod val="75000"/>
              </a:schemeClr>
            </a:solidFill>
            <a:ln>
              <a:solidFill>
                <a:schemeClr val="bg2">
                  <a:lumMod val="20000"/>
                  <a:lumOff val="8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8207978-BEE5-35E0-EAA3-074BFD622A0F}"/>
                </a:ext>
              </a:extLst>
            </p:cNvPr>
            <p:cNvSpPr txBox="1"/>
            <p:nvPr/>
          </p:nvSpPr>
          <p:spPr>
            <a:xfrm>
              <a:off x="665922" y="4526950"/>
              <a:ext cx="4108817" cy="300082"/>
            </a:xfrm>
            <a:prstGeom prst="rect">
              <a:avLst/>
            </a:prstGeom>
            <a:noFill/>
          </p:spPr>
          <p:txBody>
            <a:bodyPr wrap="none" rtlCol="0">
              <a:spAutoFit/>
            </a:bodyPr>
            <a:lstStyle/>
            <a:p>
              <a:r>
                <a:rPr lang="en-US" b="1" i="1" dirty="0">
                  <a:solidFill>
                    <a:schemeClr val="bg1"/>
                  </a:solidFill>
                </a:rPr>
                <a:t>What do we use when we have big complexes? </a:t>
              </a:r>
            </a:p>
          </p:txBody>
        </p:sp>
      </p:grpSp>
      <p:pic>
        <p:nvPicPr>
          <p:cNvPr id="15" name="Picture 14">
            <a:extLst>
              <a:ext uri="{FF2B5EF4-FFF2-40B4-BE49-F238E27FC236}">
                <a16:creationId xmlns:a16="http://schemas.microsoft.com/office/drawing/2014/main" id="{B176B1FD-1AE7-163E-44E7-60A92637DEBB}"/>
              </a:ext>
            </a:extLst>
          </p:cNvPr>
          <p:cNvPicPr>
            <a:picLocks noChangeAspect="1"/>
          </p:cNvPicPr>
          <p:nvPr/>
        </p:nvPicPr>
        <p:blipFill>
          <a:blip r:embed="rId4"/>
          <a:stretch>
            <a:fillRect/>
          </a:stretch>
        </p:blipFill>
        <p:spPr>
          <a:xfrm>
            <a:off x="5758214" y="3589713"/>
            <a:ext cx="2691771" cy="1514121"/>
          </a:xfrm>
          <a:prstGeom prst="rect">
            <a:avLst/>
          </a:prstGeom>
        </p:spPr>
      </p:pic>
      <p:sp>
        <p:nvSpPr>
          <p:cNvPr id="2" name="TextBox 1">
            <a:extLst>
              <a:ext uri="{FF2B5EF4-FFF2-40B4-BE49-F238E27FC236}">
                <a16:creationId xmlns:a16="http://schemas.microsoft.com/office/drawing/2014/main" id="{06CD769E-498F-69EE-1AAA-4D0D843D2C8A}"/>
              </a:ext>
            </a:extLst>
          </p:cNvPr>
          <p:cNvSpPr txBox="1"/>
          <p:nvPr/>
        </p:nvSpPr>
        <p:spPr>
          <a:xfrm>
            <a:off x="7828494" y="2501673"/>
            <a:ext cx="984565" cy="338554"/>
          </a:xfrm>
          <a:prstGeom prst="rect">
            <a:avLst/>
          </a:prstGeom>
          <a:noFill/>
        </p:spPr>
        <p:txBody>
          <a:bodyPr wrap="none" rtlCol="0">
            <a:spAutoFit/>
          </a:bodyPr>
          <a:lstStyle/>
          <a:p>
            <a:r>
              <a:rPr lang="en-US" sz="800" i="1" dirty="0" err="1">
                <a:solidFill>
                  <a:schemeClr val="accent3">
                    <a:lumMod val="75000"/>
                  </a:schemeClr>
                </a:solidFill>
                <a:effectLst/>
                <a:latin typeface=".AppleSystemUIFont"/>
              </a:rPr>
              <a:t>Cytiva</a:t>
            </a:r>
            <a:r>
              <a:rPr lang="en-US" sz="800" i="1" dirty="0">
                <a:solidFill>
                  <a:schemeClr val="accent3">
                    <a:lumMod val="75000"/>
                  </a:schemeClr>
                </a:solidFill>
                <a:effectLst/>
                <a:latin typeface=".AppleSystemUIFont"/>
              </a:rPr>
              <a:t> Life Sciences</a:t>
            </a:r>
          </a:p>
          <a:p>
            <a:endParaRPr lang="en-US" sz="800" i="1" dirty="0">
              <a:solidFill>
                <a:schemeClr val="accent3">
                  <a:lumMod val="75000"/>
                </a:schemeClr>
              </a:solidFill>
            </a:endParaRPr>
          </a:p>
        </p:txBody>
      </p:sp>
    </p:spTree>
    <p:extLst>
      <p:ext uri="{BB962C8B-B14F-4D97-AF65-F5344CB8AC3E}">
        <p14:creationId xmlns:p14="http://schemas.microsoft.com/office/powerpoint/2010/main" val="298133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E0202-C6DD-D318-9EB7-1154B99E0633}"/>
            </a:ext>
          </a:extLst>
        </p:cNvPr>
        <p:cNvGrpSpPr/>
        <p:nvPr/>
      </p:nvGrpSpPr>
      <p:grpSpPr>
        <a:xfrm>
          <a:off x="0" y="0"/>
          <a:ext cx="0" cy="0"/>
          <a:chOff x="0" y="0"/>
          <a:chExt cx="0" cy="0"/>
        </a:xfrm>
      </p:grpSpPr>
      <p:sp>
        <p:nvSpPr>
          <p:cNvPr id="3" name="Segnaposto numero diapositiva 5">
            <a:extLst>
              <a:ext uri="{FF2B5EF4-FFF2-40B4-BE49-F238E27FC236}">
                <a16:creationId xmlns:a16="http://schemas.microsoft.com/office/drawing/2014/main" id="{D68947F6-8784-AF87-820B-39F73217A6C0}"/>
              </a:ext>
            </a:extLst>
          </p:cNvPr>
          <p:cNvSpPr>
            <a:spLocks noGrp="1"/>
          </p:cNvSpPr>
          <p:nvPr>
            <p:ph type="sldNum" sz="quarter" idx="12"/>
          </p:nvPr>
        </p:nvSpPr>
        <p:spPr>
          <a:xfrm>
            <a:off x="8690703" y="4921604"/>
            <a:ext cx="512762" cy="163552"/>
          </a:xfrm>
        </p:spPr>
        <p:txBody>
          <a:bodyPr/>
          <a:lstStyle/>
          <a:p>
            <a:r>
              <a:rPr lang="fr-FR" dirty="0">
                <a:solidFill>
                  <a:schemeClr val="accent3"/>
                </a:solidFill>
              </a:rPr>
              <a:t>14</a:t>
            </a:r>
          </a:p>
        </p:txBody>
      </p:sp>
      <p:sp>
        <p:nvSpPr>
          <p:cNvPr id="6" name="Titre 1">
            <a:extLst>
              <a:ext uri="{FF2B5EF4-FFF2-40B4-BE49-F238E27FC236}">
                <a16:creationId xmlns:a16="http://schemas.microsoft.com/office/drawing/2014/main" id="{8686994D-7680-E812-40FE-29FC39BBCE50}"/>
              </a:ext>
            </a:extLst>
          </p:cNvPr>
          <p:cNvSpPr txBox="1">
            <a:spLocks/>
          </p:cNvSpPr>
          <p:nvPr/>
        </p:nvSpPr>
        <p:spPr>
          <a:xfrm>
            <a:off x="904875" y="142184"/>
            <a:ext cx="7610476" cy="616220"/>
          </a:xfrm>
          <a:prstGeom prst="rect">
            <a:avLst/>
          </a:prstGeom>
        </p:spPr>
        <p:txBody>
          <a:bodyPr vert="horz" lIns="180000" tIns="0" rIns="72000" bIns="46800" rtlCol="0" anchor="t">
            <a:no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2800" b="1" dirty="0">
                <a:solidFill>
                  <a:schemeClr val="accent3"/>
                </a:solidFill>
                <a:effectLst/>
                <a:latin typeface="+mj-lt"/>
              </a:rPr>
              <a:t>Techniques for Separating Large Proteins and Complexes: Density Gradient Ultracentrifugation</a:t>
            </a:r>
          </a:p>
          <a:p>
            <a:endParaRPr lang="en-US" sz="2800" b="1" dirty="0">
              <a:solidFill>
                <a:schemeClr val="accent3"/>
              </a:solidFill>
              <a:effectLst/>
              <a:latin typeface="+mj-lt"/>
            </a:endParaRPr>
          </a:p>
          <a:p>
            <a:br>
              <a:rPr lang="en-GB" sz="2900" dirty="0">
                <a:solidFill>
                  <a:schemeClr val="accent3"/>
                </a:solidFill>
              </a:rPr>
            </a:br>
            <a:endParaRPr lang="en-GB" sz="2900" dirty="0">
              <a:solidFill>
                <a:schemeClr val="accent3"/>
              </a:solidFill>
            </a:endParaRPr>
          </a:p>
        </p:txBody>
      </p:sp>
      <p:sp>
        <p:nvSpPr>
          <p:cNvPr id="2" name="TextBox 1">
            <a:extLst>
              <a:ext uri="{FF2B5EF4-FFF2-40B4-BE49-F238E27FC236}">
                <a16:creationId xmlns:a16="http://schemas.microsoft.com/office/drawing/2014/main" id="{876AC328-CB14-8976-1CED-5CE930ADA0FF}"/>
              </a:ext>
            </a:extLst>
          </p:cNvPr>
          <p:cNvSpPr txBox="1"/>
          <p:nvPr/>
        </p:nvSpPr>
        <p:spPr>
          <a:xfrm>
            <a:off x="904875" y="1321335"/>
            <a:ext cx="4392367" cy="2986780"/>
          </a:xfrm>
          <a:prstGeom prst="rect">
            <a:avLst/>
          </a:prstGeom>
          <a:noFill/>
        </p:spPr>
        <p:txBody>
          <a:bodyPr wrap="square" rtlCol="0">
            <a:spAutoFit/>
          </a:bodyPr>
          <a:lstStyle/>
          <a:p>
            <a:pPr algn="just">
              <a:lnSpc>
                <a:spcPct val="150000"/>
              </a:lnSpc>
            </a:pPr>
            <a:r>
              <a:rPr lang="en-US" sz="1300" dirty="0">
                <a:solidFill>
                  <a:schemeClr val="accent3"/>
                </a:solidFill>
                <a:effectLst/>
              </a:rPr>
              <a:t>For </a:t>
            </a:r>
            <a:r>
              <a:rPr lang="en-US" sz="1300" b="1" dirty="0">
                <a:solidFill>
                  <a:schemeClr val="accent3"/>
                </a:solidFill>
                <a:effectLst/>
              </a:rPr>
              <a:t>very large proteins </a:t>
            </a:r>
            <a:r>
              <a:rPr lang="en-US" sz="1300" dirty="0">
                <a:solidFill>
                  <a:schemeClr val="accent3"/>
                </a:solidFill>
                <a:effectLst/>
              </a:rPr>
              <a:t>or complexes exceeding SEC capabilities, density gradient ultracentrifugation is an effective alternative:</a:t>
            </a:r>
          </a:p>
          <a:p>
            <a:pPr marL="285750" indent="-285750" algn="just">
              <a:lnSpc>
                <a:spcPct val="150000"/>
              </a:lnSpc>
              <a:spcBef>
                <a:spcPts val="900"/>
              </a:spcBef>
              <a:buFont typeface="Wingdings" pitchFamily="2" charset="2"/>
              <a:buChar char="ü"/>
            </a:pPr>
            <a:r>
              <a:rPr lang="en-US" sz="1300" b="1" dirty="0">
                <a:solidFill>
                  <a:schemeClr val="accent3"/>
                </a:solidFill>
                <a:effectLst/>
              </a:rPr>
              <a:t>Principle:</a:t>
            </a:r>
            <a:r>
              <a:rPr lang="en-US" sz="1300" dirty="0">
                <a:solidFill>
                  <a:schemeClr val="accent3"/>
                </a:solidFill>
                <a:effectLst/>
              </a:rPr>
              <a:t> High-speed centrifugation separates particles by size and density in a gradient (e.g., sucrose, glycerol)</a:t>
            </a:r>
          </a:p>
          <a:p>
            <a:pPr marL="285750" indent="-285750" algn="just">
              <a:lnSpc>
                <a:spcPct val="150000"/>
              </a:lnSpc>
              <a:spcBef>
                <a:spcPts val="900"/>
              </a:spcBef>
              <a:buFont typeface="Wingdings" pitchFamily="2" charset="2"/>
              <a:buChar char="ü"/>
            </a:pPr>
            <a:r>
              <a:rPr lang="en-US" sz="1300" b="1" dirty="0">
                <a:solidFill>
                  <a:schemeClr val="accent3"/>
                </a:solidFill>
                <a:effectLst/>
              </a:rPr>
              <a:t>Applications:</a:t>
            </a:r>
            <a:r>
              <a:rPr lang="en-US" sz="1300" dirty="0">
                <a:solidFill>
                  <a:schemeClr val="accent3"/>
                </a:solidFill>
                <a:effectLst/>
              </a:rPr>
              <a:t> Purifies large protein complexes, organelles, and fractionates proteins while assessing stability</a:t>
            </a:r>
          </a:p>
        </p:txBody>
      </p:sp>
      <p:pic>
        <p:nvPicPr>
          <p:cNvPr id="10" name="Picture 9">
            <a:extLst>
              <a:ext uri="{FF2B5EF4-FFF2-40B4-BE49-F238E27FC236}">
                <a16:creationId xmlns:a16="http://schemas.microsoft.com/office/drawing/2014/main" id="{654B4A64-49E7-3B37-AD6F-C9F9A77AE5FC}"/>
              </a:ext>
            </a:extLst>
          </p:cNvPr>
          <p:cNvPicPr>
            <a:picLocks noChangeAspect="1"/>
          </p:cNvPicPr>
          <p:nvPr/>
        </p:nvPicPr>
        <p:blipFill>
          <a:blip r:embed="rId3"/>
          <a:stretch>
            <a:fillRect/>
          </a:stretch>
        </p:blipFill>
        <p:spPr>
          <a:xfrm>
            <a:off x="6074227" y="1745017"/>
            <a:ext cx="2131283" cy="1845525"/>
          </a:xfrm>
          <a:prstGeom prst="rect">
            <a:avLst/>
          </a:prstGeom>
        </p:spPr>
      </p:pic>
    </p:spTree>
    <p:extLst>
      <p:ext uri="{BB962C8B-B14F-4D97-AF65-F5344CB8AC3E}">
        <p14:creationId xmlns:p14="http://schemas.microsoft.com/office/powerpoint/2010/main" val="139911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4B87C-B10F-61BD-79BF-027EE354B507}"/>
            </a:ext>
          </a:extLst>
        </p:cNvPr>
        <p:cNvGrpSpPr/>
        <p:nvPr/>
      </p:nvGrpSpPr>
      <p:grpSpPr>
        <a:xfrm>
          <a:off x="0" y="0"/>
          <a:ext cx="0" cy="0"/>
          <a:chOff x="0" y="0"/>
          <a:chExt cx="0" cy="0"/>
        </a:xfrm>
      </p:grpSpPr>
      <p:sp>
        <p:nvSpPr>
          <p:cNvPr id="3" name="Segnaposto numero diapositiva 5">
            <a:extLst>
              <a:ext uri="{FF2B5EF4-FFF2-40B4-BE49-F238E27FC236}">
                <a16:creationId xmlns:a16="http://schemas.microsoft.com/office/drawing/2014/main" id="{332666DF-5663-2699-F61F-609A682F6C38}"/>
              </a:ext>
            </a:extLst>
          </p:cNvPr>
          <p:cNvSpPr>
            <a:spLocks noGrp="1"/>
          </p:cNvSpPr>
          <p:nvPr>
            <p:ph type="sldNum" sz="quarter" idx="12"/>
          </p:nvPr>
        </p:nvSpPr>
        <p:spPr>
          <a:xfrm>
            <a:off x="8690703" y="4921604"/>
            <a:ext cx="512762" cy="163552"/>
          </a:xfrm>
        </p:spPr>
        <p:txBody>
          <a:bodyPr/>
          <a:lstStyle/>
          <a:p>
            <a:r>
              <a:rPr lang="fr-FR" dirty="0">
                <a:solidFill>
                  <a:schemeClr val="accent3"/>
                </a:solidFill>
              </a:rPr>
              <a:t>15</a:t>
            </a:r>
          </a:p>
        </p:txBody>
      </p:sp>
      <p:sp>
        <p:nvSpPr>
          <p:cNvPr id="6" name="Titre 1">
            <a:extLst>
              <a:ext uri="{FF2B5EF4-FFF2-40B4-BE49-F238E27FC236}">
                <a16:creationId xmlns:a16="http://schemas.microsoft.com/office/drawing/2014/main" id="{07F7F5CA-905A-6C60-1D93-E454D6F729EC}"/>
              </a:ext>
            </a:extLst>
          </p:cNvPr>
          <p:cNvSpPr txBox="1">
            <a:spLocks/>
          </p:cNvSpPr>
          <p:nvPr/>
        </p:nvSpPr>
        <p:spPr>
          <a:xfrm>
            <a:off x="904875" y="142184"/>
            <a:ext cx="7610476" cy="616220"/>
          </a:xfrm>
          <a:prstGeom prst="rect">
            <a:avLst/>
          </a:prstGeom>
        </p:spPr>
        <p:txBody>
          <a:bodyPr vert="horz" lIns="180000" tIns="0" rIns="72000" bIns="46800" rtlCol="0" anchor="t">
            <a:no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2800" b="1" dirty="0">
                <a:solidFill>
                  <a:schemeClr val="accent3"/>
                </a:solidFill>
                <a:effectLst/>
                <a:latin typeface="+mj-lt"/>
              </a:rPr>
              <a:t>Techniques for Separating Large Proteins and Complexes: </a:t>
            </a:r>
            <a:r>
              <a:rPr lang="en-US" sz="2800" b="1" dirty="0" err="1">
                <a:solidFill>
                  <a:schemeClr val="accent3"/>
                </a:solidFill>
                <a:effectLst/>
                <a:latin typeface="+mj-lt"/>
              </a:rPr>
              <a:t>GraFix</a:t>
            </a:r>
            <a:r>
              <a:rPr lang="en-US" sz="2800" b="1" dirty="0">
                <a:solidFill>
                  <a:schemeClr val="accent3"/>
                </a:solidFill>
                <a:effectLst/>
                <a:latin typeface="+mj-lt"/>
              </a:rPr>
              <a:t> (Gradient Fixation)</a:t>
            </a:r>
          </a:p>
          <a:p>
            <a:endParaRPr lang="en-US" sz="2800" b="1" dirty="0">
              <a:solidFill>
                <a:schemeClr val="accent3"/>
              </a:solidFill>
              <a:effectLst/>
              <a:latin typeface="+mj-lt"/>
            </a:endParaRPr>
          </a:p>
          <a:p>
            <a:endParaRPr lang="en-US" sz="2800" b="1" dirty="0">
              <a:solidFill>
                <a:schemeClr val="accent3"/>
              </a:solidFill>
              <a:effectLst/>
              <a:latin typeface="+mj-lt"/>
            </a:endParaRPr>
          </a:p>
          <a:p>
            <a:br>
              <a:rPr lang="en-GB" sz="2900" dirty="0">
                <a:solidFill>
                  <a:schemeClr val="accent3"/>
                </a:solidFill>
              </a:rPr>
            </a:br>
            <a:endParaRPr lang="en-GB" sz="2900" dirty="0">
              <a:solidFill>
                <a:schemeClr val="accent3"/>
              </a:solidFill>
            </a:endParaRPr>
          </a:p>
        </p:txBody>
      </p:sp>
      <p:sp>
        <p:nvSpPr>
          <p:cNvPr id="5" name="TextBox 4">
            <a:extLst>
              <a:ext uri="{FF2B5EF4-FFF2-40B4-BE49-F238E27FC236}">
                <a16:creationId xmlns:a16="http://schemas.microsoft.com/office/drawing/2014/main" id="{B5B95E79-E749-AAA5-18ED-E86A353B7563}"/>
              </a:ext>
            </a:extLst>
          </p:cNvPr>
          <p:cNvSpPr txBox="1"/>
          <p:nvPr/>
        </p:nvSpPr>
        <p:spPr>
          <a:xfrm>
            <a:off x="1490870" y="4303643"/>
            <a:ext cx="184731" cy="300082"/>
          </a:xfrm>
          <a:prstGeom prst="rect">
            <a:avLst/>
          </a:prstGeom>
          <a:noFill/>
        </p:spPr>
        <p:txBody>
          <a:bodyPr wrap="none" rtlCol="0">
            <a:spAutoFit/>
          </a:bodyPr>
          <a:lstStyle/>
          <a:p>
            <a:endParaRPr lang="en-US" dirty="0">
              <a:solidFill>
                <a:schemeClr val="accent3"/>
              </a:solidFill>
            </a:endParaRPr>
          </a:p>
        </p:txBody>
      </p:sp>
      <p:sp>
        <p:nvSpPr>
          <p:cNvPr id="8" name="TextBox 7">
            <a:extLst>
              <a:ext uri="{FF2B5EF4-FFF2-40B4-BE49-F238E27FC236}">
                <a16:creationId xmlns:a16="http://schemas.microsoft.com/office/drawing/2014/main" id="{A51ED0C1-F60E-A626-98E4-F60859D4FC79}"/>
              </a:ext>
            </a:extLst>
          </p:cNvPr>
          <p:cNvSpPr txBox="1"/>
          <p:nvPr/>
        </p:nvSpPr>
        <p:spPr>
          <a:xfrm>
            <a:off x="767180" y="1020536"/>
            <a:ext cx="7609640" cy="3701013"/>
          </a:xfrm>
          <a:prstGeom prst="rect">
            <a:avLst/>
          </a:prstGeom>
          <a:noFill/>
        </p:spPr>
        <p:txBody>
          <a:bodyPr wrap="square" rtlCol="0">
            <a:spAutoFit/>
          </a:bodyPr>
          <a:lstStyle/>
          <a:p>
            <a:endParaRPr lang="en-US" sz="1300" dirty="0">
              <a:solidFill>
                <a:schemeClr val="accent3"/>
              </a:solidFill>
              <a:effectLst/>
            </a:endParaRPr>
          </a:p>
          <a:p>
            <a:r>
              <a:rPr lang="en-US" sz="1300" b="1" u="sng" dirty="0" err="1">
                <a:solidFill>
                  <a:schemeClr val="accent3"/>
                </a:solidFill>
                <a:effectLst/>
              </a:rPr>
              <a:t>GraFix</a:t>
            </a:r>
            <a:r>
              <a:rPr lang="en-US" sz="1300" b="1" u="sng" dirty="0">
                <a:solidFill>
                  <a:schemeClr val="accent3"/>
                </a:solidFill>
                <a:effectLst/>
              </a:rPr>
              <a:t> (Gradient Fixation)</a:t>
            </a:r>
          </a:p>
          <a:p>
            <a:endParaRPr lang="en-US" sz="1300" u="sng" dirty="0">
              <a:solidFill>
                <a:schemeClr val="accent3"/>
              </a:solidFill>
              <a:effectLst/>
            </a:endParaRPr>
          </a:p>
          <a:p>
            <a:r>
              <a:rPr lang="en-US" sz="1300" dirty="0">
                <a:solidFill>
                  <a:schemeClr val="accent3"/>
                </a:solidFill>
                <a:effectLst/>
              </a:rPr>
              <a:t>Combines </a:t>
            </a:r>
            <a:r>
              <a:rPr lang="en-US" sz="1300" b="1" dirty="0">
                <a:solidFill>
                  <a:schemeClr val="accent3"/>
                </a:solidFill>
                <a:effectLst/>
              </a:rPr>
              <a:t>gradient centrifugation</a:t>
            </a:r>
            <a:r>
              <a:rPr lang="en-US" sz="1300" dirty="0">
                <a:solidFill>
                  <a:schemeClr val="accent3"/>
                </a:solidFill>
                <a:effectLst/>
              </a:rPr>
              <a:t> and </a:t>
            </a:r>
            <a:r>
              <a:rPr lang="en-US" sz="1300" b="1" dirty="0">
                <a:solidFill>
                  <a:schemeClr val="accent3"/>
                </a:solidFill>
                <a:effectLst/>
              </a:rPr>
              <a:t>chemical fixation</a:t>
            </a:r>
            <a:r>
              <a:rPr lang="en-US" sz="1300" dirty="0">
                <a:solidFill>
                  <a:schemeClr val="accent3"/>
                </a:solidFill>
                <a:effectLst/>
              </a:rPr>
              <a:t> to separate and stabilize large protein complexes</a:t>
            </a:r>
          </a:p>
          <a:p>
            <a:endParaRPr lang="en-US" sz="1300" b="1" dirty="0">
              <a:solidFill>
                <a:schemeClr val="accent3"/>
              </a:solidFill>
            </a:endParaRPr>
          </a:p>
          <a:p>
            <a:pPr>
              <a:spcBef>
                <a:spcPts val="900"/>
              </a:spcBef>
            </a:pPr>
            <a:r>
              <a:rPr lang="en-US" sz="1300" b="1" dirty="0">
                <a:solidFill>
                  <a:schemeClr val="accent3"/>
                </a:solidFill>
                <a:effectLst/>
              </a:rPr>
              <a:t>How It Works:</a:t>
            </a:r>
            <a:endParaRPr lang="en-US" sz="1300" dirty="0">
              <a:solidFill>
                <a:schemeClr val="accent3"/>
              </a:solidFill>
              <a:effectLst/>
            </a:endParaRPr>
          </a:p>
          <a:p>
            <a:pPr marL="285750" indent="-285750">
              <a:spcBef>
                <a:spcPts val="900"/>
              </a:spcBef>
              <a:buFont typeface="Wingdings" pitchFamily="2" charset="2"/>
              <a:buChar char="ü"/>
            </a:pPr>
            <a:r>
              <a:rPr lang="en-US" sz="1300" dirty="0">
                <a:solidFill>
                  <a:schemeClr val="accent3"/>
                </a:solidFill>
                <a:effectLst/>
              </a:rPr>
              <a:t>Proteins are separated based on size and density in a density gradient (e.g., sucrose or glycerol)</a:t>
            </a:r>
          </a:p>
          <a:p>
            <a:pPr marL="285750" indent="-285750">
              <a:spcBef>
                <a:spcPts val="900"/>
              </a:spcBef>
              <a:buFont typeface="Wingdings" pitchFamily="2" charset="2"/>
              <a:buChar char="ü"/>
            </a:pPr>
            <a:r>
              <a:rPr lang="en-US" sz="1300" dirty="0">
                <a:solidFill>
                  <a:schemeClr val="accent3"/>
                </a:solidFill>
                <a:effectLst/>
              </a:rPr>
              <a:t>During separation, chemical fixation/</a:t>
            </a:r>
            <a:r>
              <a:rPr lang="en-US" sz="1300" b="1" dirty="0">
                <a:solidFill>
                  <a:schemeClr val="accent3"/>
                </a:solidFill>
                <a:effectLst/>
              </a:rPr>
              <a:t>crosslinking</a:t>
            </a:r>
            <a:r>
              <a:rPr lang="en-US" sz="1300" dirty="0">
                <a:solidFill>
                  <a:schemeClr val="accent3"/>
                </a:solidFill>
                <a:effectLst/>
              </a:rPr>
              <a:t> (e.g., glutaraldehyde) is applied to preserve complex integrity</a:t>
            </a:r>
          </a:p>
          <a:p>
            <a:pPr>
              <a:spcBef>
                <a:spcPts val="900"/>
              </a:spcBef>
            </a:pPr>
            <a:endParaRPr lang="en-US" sz="1300" b="1" dirty="0">
              <a:solidFill>
                <a:schemeClr val="accent3"/>
              </a:solidFill>
            </a:endParaRPr>
          </a:p>
          <a:p>
            <a:pPr>
              <a:spcBef>
                <a:spcPts val="900"/>
              </a:spcBef>
            </a:pPr>
            <a:r>
              <a:rPr lang="en-US" sz="1300" b="1" dirty="0">
                <a:solidFill>
                  <a:schemeClr val="accent3"/>
                </a:solidFill>
                <a:effectLst/>
              </a:rPr>
              <a:t>Applications:</a:t>
            </a:r>
            <a:endParaRPr lang="en-US" sz="1300" dirty="0">
              <a:solidFill>
                <a:schemeClr val="accent3"/>
              </a:solidFill>
              <a:effectLst/>
            </a:endParaRPr>
          </a:p>
          <a:p>
            <a:pPr marL="285750" indent="-285750">
              <a:spcBef>
                <a:spcPts val="900"/>
              </a:spcBef>
              <a:buFont typeface="Wingdings" pitchFamily="2" charset="2"/>
              <a:buChar char="ü"/>
            </a:pPr>
            <a:r>
              <a:rPr lang="en-US" sz="1300" dirty="0">
                <a:solidFill>
                  <a:schemeClr val="accent3"/>
                </a:solidFill>
                <a:effectLst/>
              </a:rPr>
              <a:t>Studying large macromolecular assemblies (e.g., </a:t>
            </a:r>
            <a:r>
              <a:rPr lang="en-US" sz="1300" dirty="0" err="1">
                <a:solidFill>
                  <a:schemeClr val="accent3"/>
                </a:solidFill>
                <a:effectLst/>
              </a:rPr>
              <a:t>CoFactors</a:t>
            </a:r>
            <a:r>
              <a:rPr lang="en-US" sz="1300" dirty="0">
                <a:solidFill>
                  <a:schemeClr val="accent3"/>
                </a:solidFill>
                <a:effectLst/>
              </a:rPr>
              <a:t>)</a:t>
            </a:r>
          </a:p>
          <a:p>
            <a:pPr marL="285750" indent="-285750">
              <a:spcBef>
                <a:spcPts val="900"/>
              </a:spcBef>
              <a:buFont typeface="Wingdings" pitchFamily="2" charset="2"/>
              <a:buChar char="ü"/>
            </a:pPr>
            <a:r>
              <a:rPr lang="en-US" sz="1300" dirty="0">
                <a:solidFill>
                  <a:schemeClr val="accent3"/>
                </a:solidFill>
                <a:effectLst/>
              </a:rPr>
              <a:t>Preparing samples for cryo-EM or other structural studies</a:t>
            </a:r>
          </a:p>
        </p:txBody>
      </p:sp>
      <p:pic>
        <p:nvPicPr>
          <p:cNvPr id="7" name="Picture 6">
            <a:extLst>
              <a:ext uri="{FF2B5EF4-FFF2-40B4-BE49-F238E27FC236}">
                <a16:creationId xmlns:a16="http://schemas.microsoft.com/office/drawing/2014/main" id="{319DEC2A-86D4-1E60-09C8-8781C0B2C831}"/>
              </a:ext>
            </a:extLst>
          </p:cNvPr>
          <p:cNvPicPr>
            <a:picLocks noChangeAspect="1"/>
          </p:cNvPicPr>
          <p:nvPr/>
        </p:nvPicPr>
        <p:blipFill>
          <a:blip r:embed="rId3"/>
          <a:srcRect t="21565" b="25217"/>
          <a:stretch/>
        </p:blipFill>
        <p:spPr>
          <a:xfrm>
            <a:off x="6229351" y="3362620"/>
            <a:ext cx="2286000" cy="1520687"/>
          </a:xfrm>
          <a:prstGeom prst="rect">
            <a:avLst/>
          </a:prstGeom>
        </p:spPr>
      </p:pic>
    </p:spTree>
    <p:extLst>
      <p:ext uri="{BB962C8B-B14F-4D97-AF65-F5344CB8AC3E}">
        <p14:creationId xmlns:p14="http://schemas.microsoft.com/office/powerpoint/2010/main" val="2965993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0DEFA-1C51-86E3-C221-0D0B5DC7BFD7}"/>
            </a:ext>
          </a:extLst>
        </p:cNvPr>
        <p:cNvGrpSpPr/>
        <p:nvPr/>
      </p:nvGrpSpPr>
      <p:grpSpPr>
        <a:xfrm>
          <a:off x="0" y="0"/>
          <a:ext cx="0" cy="0"/>
          <a:chOff x="0" y="0"/>
          <a:chExt cx="0" cy="0"/>
        </a:xfrm>
      </p:grpSpPr>
      <p:sp>
        <p:nvSpPr>
          <p:cNvPr id="3" name="Segnaposto numero diapositiva 5">
            <a:extLst>
              <a:ext uri="{FF2B5EF4-FFF2-40B4-BE49-F238E27FC236}">
                <a16:creationId xmlns:a16="http://schemas.microsoft.com/office/drawing/2014/main" id="{0A296DD4-8C88-5E1C-F7DC-2F2AC6A13A45}"/>
              </a:ext>
            </a:extLst>
          </p:cNvPr>
          <p:cNvSpPr>
            <a:spLocks noGrp="1"/>
          </p:cNvSpPr>
          <p:nvPr>
            <p:ph type="sldNum" sz="quarter" idx="12"/>
          </p:nvPr>
        </p:nvSpPr>
        <p:spPr>
          <a:xfrm>
            <a:off x="8690703" y="4921604"/>
            <a:ext cx="512762" cy="163552"/>
          </a:xfrm>
        </p:spPr>
        <p:txBody>
          <a:bodyPr/>
          <a:lstStyle/>
          <a:p>
            <a:r>
              <a:rPr lang="fr-FR" dirty="0">
                <a:solidFill>
                  <a:schemeClr val="tx2"/>
                </a:solidFill>
              </a:rPr>
              <a:t>16</a:t>
            </a:r>
          </a:p>
        </p:txBody>
      </p:sp>
      <p:sp>
        <p:nvSpPr>
          <p:cNvPr id="6" name="Titre 1">
            <a:extLst>
              <a:ext uri="{FF2B5EF4-FFF2-40B4-BE49-F238E27FC236}">
                <a16:creationId xmlns:a16="http://schemas.microsoft.com/office/drawing/2014/main" id="{95F47FED-5BA1-89F1-80B5-5FADBFE49F28}"/>
              </a:ext>
            </a:extLst>
          </p:cNvPr>
          <p:cNvSpPr txBox="1">
            <a:spLocks/>
          </p:cNvSpPr>
          <p:nvPr/>
        </p:nvSpPr>
        <p:spPr>
          <a:xfrm>
            <a:off x="904875" y="142184"/>
            <a:ext cx="7610476" cy="616220"/>
          </a:xfrm>
          <a:prstGeom prst="rect">
            <a:avLst/>
          </a:prstGeom>
        </p:spPr>
        <p:txBody>
          <a:bodyPr vert="horz" lIns="180000" tIns="0" rIns="72000" bIns="46800" rtlCol="0" anchor="t">
            <a:no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2800" b="1" dirty="0">
                <a:solidFill>
                  <a:schemeClr val="tx2"/>
                </a:solidFill>
                <a:effectLst/>
                <a:latin typeface="+mj-lt"/>
              </a:rPr>
              <a:t>Hydrophobic Interaction Chromatography (HIC)</a:t>
            </a:r>
          </a:p>
          <a:p>
            <a:endParaRPr lang="en-US" sz="2800" b="1" dirty="0">
              <a:solidFill>
                <a:schemeClr val="tx2"/>
              </a:solidFill>
              <a:effectLst/>
              <a:latin typeface="+mj-lt"/>
            </a:endParaRPr>
          </a:p>
          <a:p>
            <a:endParaRPr lang="en-US" sz="2800" b="1" dirty="0">
              <a:solidFill>
                <a:schemeClr val="tx2"/>
              </a:solidFill>
              <a:effectLst/>
              <a:latin typeface="+mj-lt"/>
            </a:endParaRPr>
          </a:p>
          <a:p>
            <a:endParaRPr lang="en-US" sz="2800" b="1" dirty="0">
              <a:solidFill>
                <a:schemeClr val="tx2"/>
              </a:solidFill>
              <a:effectLst/>
              <a:latin typeface="+mj-lt"/>
            </a:endParaRPr>
          </a:p>
          <a:p>
            <a:br>
              <a:rPr lang="en-GB" sz="2900" dirty="0">
                <a:solidFill>
                  <a:schemeClr val="tx2"/>
                </a:solidFill>
              </a:rPr>
            </a:br>
            <a:endParaRPr lang="en-GB" sz="2900" dirty="0">
              <a:solidFill>
                <a:schemeClr val="tx2"/>
              </a:solidFill>
            </a:endParaRPr>
          </a:p>
        </p:txBody>
      </p:sp>
      <p:pic>
        <p:nvPicPr>
          <p:cNvPr id="5" name="Picture 4">
            <a:extLst>
              <a:ext uri="{FF2B5EF4-FFF2-40B4-BE49-F238E27FC236}">
                <a16:creationId xmlns:a16="http://schemas.microsoft.com/office/drawing/2014/main" id="{1A9C0CFC-DD68-6BB8-3673-E411E87C6D58}"/>
              </a:ext>
            </a:extLst>
          </p:cNvPr>
          <p:cNvPicPr>
            <a:picLocks noChangeAspect="1"/>
          </p:cNvPicPr>
          <p:nvPr/>
        </p:nvPicPr>
        <p:blipFill>
          <a:blip r:embed="rId3"/>
          <a:stretch>
            <a:fillRect/>
          </a:stretch>
        </p:blipFill>
        <p:spPr>
          <a:xfrm>
            <a:off x="5583000" y="755765"/>
            <a:ext cx="3364084" cy="3924765"/>
          </a:xfrm>
          <a:prstGeom prst="rect">
            <a:avLst/>
          </a:prstGeom>
        </p:spPr>
      </p:pic>
      <p:sp>
        <p:nvSpPr>
          <p:cNvPr id="2" name="TextBox 1">
            <a:extLst>
              <a:ext uri="{FF2B5EF4-FFF2-40B4-BE49-F238E27FC236}">
                <a16:creationId xmlns:a16="http://schemas.microsoft.com/office/drawing/2014/main" id="{FA9FDA90-2BEC-8E79-3249-5BB0D42533EC}"/>
              </a:ext>
            </a:extLst>
          </p:cNvPr>
          <p:cNvSpPr txBox="1"/>
          <p:nvPr/>
        </p:nvSpPr>
        <p:spPr>
          <a:xfrm>
            <a:off x="8018724" y="4583050"/>
            <a:ext cx="671979" cy="338554"/>
          </a:xfrm>
          <a:prstGeom prst="rect">
            <a:avLst/>
          </a:prstGeom>
          <a:noFill/>
        </p:spPr>
        <p:txBody>
          <a:bodyPr wrap="none" rtlCol="0">
            <a:spAutoFit/>
          </a:bodyPr>
          <a:lstStyle/>
          <a:p>
            <a:r>
              <a:rPr lang="en-US" sz="800" i="1" dirty="0" err="1">
                <a:solidFill>
                  <a:schemeClr val="accent3"/>
                </a:solidFill>
                <a:effectLst/>
              </a:rPr>
              <a:t>BioRender</a:t>
            </a:r>
            <a:endParaRPr lang="en-US" sz="800" i="1" dirty="0">
              <a:solidFill>
                <a:schemeClr val="accent3"/>
              </a:solidFill>
              <a:effectLst/>
            </a:endParaRPr>
          </a:p>
          <a:p>
            <a:endParaRPr lang="en-US" sz="800" i="1" dirty="0">
              <a:solidFill>
                <a:schemeClr val="accent3">
                  <a:lumMod val="75000"/>
                </a:schemeClr>
              </a:solidFill>
            </a:endParaRPr>
          </a:p>
        </p:txBody>
      </p:sp>
      <p:sp>
        <p:nvSpPr>
          <p:cNvPr id="7" name="TextBox 6">
            <a:extLst>
              <a:ext uri="{FF2B5EF4-FFF2-40B4-BE49-F238E27FC236}">
                <a16:creationId xmlns:a16="http://schemas.microsoft.com/office/drawing/2014/main" id="{F5BB5FC0-082A-B9DC-F7ED-6DC31DA043A2}"/>
              </a:ext>
            </a:extLst>
          </p:cNvPr>
          <p:cNvSpPr txBox="1"/>
          <p:nvPr/>
        </p:nvSpPr>
        <p:spPr>
          <a:xfrm>
            <a:off x="453297" y="705687"/>
            <a:ext cx="5439340" cy="4379469"/>
          </a:xfrm>
          <a:prstGeom prst="rect">
            <a:avLst/>
          </a:prstGeom>
          <a:noFill/>
        </p:spPr>
        <p:txBody>
          <a:bodyPr wrap="square">
            <a:spAutoFit/>
          </a:bodyPr>
          <a:lstStyle/>
          <a:p>
            <a:pPr>
              <a:lnSpc>
                <a:spcPct val="150000"/>
              </a:lnSpc>
            </a:pPr>
            <a:r>
              <a:rPr lang="en-US" sz="1300" b="1" dirty="0">
                <a:solidFill>
                  <a:schemeClr val="accent3"/>
                </a:solidFill>
                <a:effectLst/>
              </a:rPr>
              <a:t>Principle:</a:t>
            </a:r>
            <a:r>
              <a:rPr lang="en-US" sz="1300" dirty="0">
                <a:solidFill>
                  <a:schemeClr val="accent3"/>
                </a:solidFill>
                <a:effectLst/>
              </a:rPr>
              <a:t> Separates proteins by hydrophobicity; hydrophobic domains bind to hydrophobic resin groups</a:t>
            </a:r>
          </a:p>
          <a:p>
            <a:endParaRPr lang="en-US" sz="1300" dirty="0">
              <a:solidFill>
                <a:schemeClr val="accent3"/>
              </a:solidFill>
              <a:effectLst/>
            </a:endParaRPr>
          </a:p>
          <a:p>
            <a:pPr>
              <a:lnSpc>
                <a:spcPct val="150000"/>
              </a:lnSpc>
              <a:spcBef>
                <a:spcPts val="900"/>
              </a:spcBef>
            </a:pPr>
            <a:r>
              <a:rPr lang="en-US" sz="1300" b="1" dirty="0">
                <a:solidFill>
                  <a:schemeClr val="accent3"/>
                </a:solidFill>
                <a:effectLst/>
              </a:rPr>
              <a:t>How It Works</a:t>
            </a:r>
            <a:endParaRPr lang="en-US" sz="1300" dirty="0">
              <a:solidFill>
                <a:schemeClr val="accent3"/>
              </a:solidFill>
              <a:effectLst/>
            </a:endParaRPr>
          </a:p>
          <a:p>
            <a:pPr marL="285750" indent="-285750">
              <a:lnSpc>
                <a:spcPct val="150000"/>
              </a:lnSpc>
              <a:spcBef>
                <a:spcPts val="900"/>
              </a:spcBef>
              <a:buFont typeface="Wingdings" pitchFamily="2" charset="2"/>
              <a:buChar char="ü"/>
            </a:pPr>
            <a:r>
              <a:rPr lang="en-US" sz="1300" b="1" dirty="0">
                <a:solidFill>
                  <a:schemeClr val="accent3"/>
                </a:solidFill>
                <a:effectLst/>
              </a:rPr>
              <a:t>Binding:</a:t>
            </a:r>
            <a:r>
              <a:rPr lang="en-US" sz="1300" dirty="0">
                <a:solidFill>
                  <a:schemeClr val="accent3"/>
                </a:solidFill>
                <a:effectLst/>
              </a:rPr>
              <a:t> High salt promotes hydrophobic interactions with the resin</a:t>
            </a:r>
          </a:p>
          <a:p>
            <a:pPr marL="285750" indent="-285750">
              <a:lnSpc>
                <a:spcPct val="150000"/>
              </a:lnSpc>
              <a:spcBef>
                <a:spcPts val="900"/>
              </a:spcBef>
              <a:buFont typeface="Wingdings" pitchFamily="2" charset="2"/>
              <a:buChar char="ü"/>
            </a:pPr>
            <a:r>
              <a:rPr lang="en-US" sz="1300" b="1" dirty="0">
                <a:solidFill>
                  <a:schemeClr val="accent3"/>
                </a:solidFill>
                <a:effectLst/>
              </a:rPr>
              <a:t>Elution:</a:t>
            </a:r>
            <a:r>
              <a:rPr lang="en-US" sz="1300" dirty="0">
                <a:solidFill>
                  <a:schemeClr val="accent3"/>
                </a:solidFill>
                <a:effectLst/>
              </a:rPr>
              <a:t> Lowering salt weakens these interactions, eluting proteins by hydrophobicity</a:t>
            </a:r>
          </a:p>
          <a:p>
            <a:pPr marL="285750" indent="-285750">
              <a:spcBef>
                <a:spcPts val="900"/>
              </a:spcBef>
              <a:buFont typeface="Wingdings" pitchFamily="2" charset="2"/>
              <a:buChar char="ü"/>
            </a:pPr>
            <a:endParaRPr lang="en-US" sz="1300" dirty="0">
              <a:solidFill>
                <a:schemeClr val="accent3"/>
              </a:solidFill>
              <a:effectLst/>
            </a:endParaRPr>
          </a:p>
          <a:p>
            <a:pPr>
              <a:lnSpc>
                <a:spcPct val="150000"/>
              </a:lnSpc>
              <a:spcBef>
                <a:spcPts val="900"/>
              </a:spcBef>
            </a:pPr>
            <a:r>
              <a:rPr lang="en-US" sz="1300" b="1" dirty="0">
                <a:solidFill>
                  <a:schemeClr val="accent3"/>
                </a:solidFill>
                <a:effectLst/>
              </a:rPr>
              <a:t>Applications</a:t>
            </a:r>
            <a:endParaRPr lang="en-US" sz="1300" dirty="0">
              <a:solidFill>
                <a:schemeClr val="accent3"/>
              </a:solidFill>
              <a:effectLst/>
            </a:endParaRPr>
          </a:p>
          <a:p>
            <a:pPr marL="285750" indent="-285750">
              <a:lnSpc>
                <a:spcPct val="150000"/>
              </a:lnSpc>
              <a:spcBef>
                <a:spcPts val="900"/>
              </a:spcBef>
              <a:buFont typeface="Wingdings" pitchFamily="2" charset="2"/>
              <a:buChar char="ü"/>
            </a:pPr>
            <a:r>
              <a:rPr lang="en-US" sz="1300" dirty="0">
                <a:solidFill>
                  <a:schemeClr val="accent3"/>
                </a:solidFill>
                <a:effectLst/>
              </a:rPr>
              <a:t>Purifies proteins with hydrophobic domains</a:t>
            </a:r>
          </a:p>
          <a:p>
            <a:pPr marL="285750" indent="-285750">
              <a:lnSpc>
                <a:spcPct val="150000"/>
              </a:lnSpc>
              <a:spcBef>
                <a:spcPts val="900"/>
              </a:spcBef>
              <a:buFont typeface="Wingdings" pitchFamily="2" charset="2"/>
              <a:buChar char="ü"/>
            </a:pPr>
            <a:r>
              <a:rPr lang="en-US" sz="1300" dirty="0">
                <a:solidFill>
                  <a:schemeClr val="accent3"/>
                </a:solidFill>
                <a:effectLst/>
              </a:rPr>
              <a:t>Removes aggregates and impurities</a:t>
            </a:r>
          </a:p>
          <a:p>
            <a:pPr marL="285750" indent="-285750">
              <a:lnSpc>
                <a:spcPct val="150000"/>
              </a:lnSpc>
              <a:spcBef>
                <a:spcPts val="900"/>
              </a:spcBef>
              <a:buFont typeface="Wingdings" pitchFamily="2" charset="2"/>
              <a:buChar char="ü"/>
            </a:pPr>
            <a:r>
              <a:rPr lang="en-US" sz="1300" dirty="0">
                <a:solidFill>
                  <a:schemeClr val="accent3"/>
                </a:solidFill>
                <a:effectLst/>
              </a:rPr>
              <a:t>Acts as a complementary purification step</a:t>
            </a:r>
          </a:p>
        </p:txBody>
      </p:sp>
    </p:spTree>
    <p:extLst>
      <p:ext uri="{BB962C8B-B14F-4D97-AF65-F5344CB8AC3E}">
        <p14:creationId xmlns:p14="http://schemas.microsoft.com/office/powerpoint/2010/main" val="616760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FFCDA-7EF1-B003-04E8-5C2AE7BC98C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B35F067-D77E-70FA-C9D5-BD03DC45843E}"/>
              </a:ext>
            </a:extLst>
          </p:cNvPr>
          <p:cNvSpPr>
            <a:spLocks noGrp="1"/>
          </p:cNvSpPr>
          <p:nvPr>
            <p:ph type="title"/>
          </p:nvPr>
        </p:nvSpPr>
        <p:spPr>
          <a:xfrm>
            <a:off x="904875" y="131033"/>
            <a:ext cx="7610476" cy="616220"/>
          </a:xfrm>
        </p:spPr>
        <p:txBody>
          <a:bodyPr>
            <a:noAutofit/>
          </a:bodyPr>
          <a:lstStyle/>
          <a:p>
            <a:r>
              <a:rPr lang="en-GB" sz="2900" dirty="0">
                <a:solidFill>
                  <a:schemeClr val="tx2"/>
                </a:solidFill>
              </a:rPr>
              <a:t>Protein Purification Techniques: </a:t>
            </a:r>
            <a:br>
              <a:rPr lang="en-GB" sz="2900" dirty="0">
                <a:solidFill>
                  <a:schemeClr val="tx2"/>
                </a:solidFill>
              </a:rPr>
            </a:br>
            <a:r>
              <a:rPr lang="en-US" sz="3200" b="1" dirty="0">
                <a:solidFill>
                  <a:schemeClr val="tx2"/>
                </a:solidFill>
                <a:effectLst/>
              </a:rPr>
              <a:t>Ultrafiltration and Dialysis</a:t>
            </a:r>
            <a:br>
              <a:rPr lang="en-US" sz="3200" b="1" dirty="0">
                <a:solidFill>
                  <a:schemeClr val="tx2"/>
                </a:solidFill>
                <a:effectLst/>
              </a:rPr>
            </a:br>
            <a:br>
              <a:rPr lang="en-GB" sz="2900" dirty="0">
                <a:solidFill>
                  <a:schemeClr val="tx2"/>
                </a:solidFill>
              </a:rPr>
            </a:br>
            <a:endParaRPr lang="en-GB" sz="2900" dirty="0">
              <a:solidFill>
                <a:schemeClr val="tx2"/>
              </a:solidFill>
            </a:endParaRPr>
          </a:p>
        </p:txBody>
      </p:sp>
      <p:sp>
        <p:nvSpPr>
          <p:cNvPr id="3" name="Segnaposto numero diapositiva 5">
            <a:extLst>
              <a:ext uri="{FF2B5EF4-FFF2-40B4-BE49-F238E27FC236}">
                <a16:creationId xmlns:a16="http://schemas.microsoft.com/office/drawing/2014/main" id="{E58E3576-C68D-B895-47BB-F47C2DD17DE1}"/>
              </a:ext>
            </a:extLst>
          </p:cNvPr>
          <p:cNvSpPr>
            <a:spLocks noGrp="1"/>
          </p:cNvSpPr>
          <p:nvPr>
            <p:ph type="sldNum" sz="quarter" idx="12"/>
          </p:nvPr>
        </p:nvSpPr>
        <p:spPr>
          <a:xfrm>
            <a:off x="8690703" y="4921604"/>
            <a:ext cx="512762" cy="163552"/>
          </a:xfrm>
        </p:spPr>
        <p:txBody>
          <a:bodyPr/>
          <a:lstStyle/>
          <a:p>
            <a:r>
              <a:rPr lang="fr-FR" dirty="0">
                <a:solidFill>
                  <a:schemeClr val="tx2"/>
                </a:solidFill>
              </a:rPr>
              <a:t>17</a:t>
            </a:r>
          </a:p>
        </p:txBody>
      </p:sp>
      <p:sp>
        <p:nvSpPr>
          <p:cNvPr id="22" name="TextBox 21">
            <a:extLst>
              <a:ext uri="{FF2B5EF4-FFF2-40B4-BE49-F238E27FC236}">
                <a16:creationId xmlns:a16="http://schemas.microsoft.com/office/drawing/2014/main" id="{B52DBF0D-205C-AB32-A796-A6D3B1C39DAB}"/>
              </a:ext>
            </a:extLst>
          </p:cNvPr>
          <p:cNvSpPr txBox="1"/>
          <p:nvPr/>
        </p:nvSpPr>
        <p:spPr>
          <a:xfrm>
            <a:off x="1138181" y="1355359"/>
            <a:ext cx="6077628" cy="2432782"/>
          </a:xfrm>
          <a:prstGeom prst="rect">
            <a:avLst/>
          </a:prstGeom>
          <a:noFill/>
        </p:spPr>
        <p:txBody>
          <a:bodyPr wrap="square" numCol="1">
            <a:spAutoFit/>
          </a:bodyPr>
          <a:lstStyle/>
          <a:p>
            <a:pPr>
              <a:lnSpc>
                <a:spcPct val="150000"/>
              </a:lnSpc>
            </a:pPr>
            <a:r>
              <a:rPr lang="en-US" sz="1300" b="1" dirty="0">
                <a:solidFill>
                  <a:schemeClr val="tx2"/>
                </a:solidFill>
                <a:effectLst/>
              </a:rPr>
              <a:t>Techniques:</a:t>
            </a:r>
            <a:endParaRPr lang="en-US" sz="1300" dirty="0">
              <a:solidFill>
                <a:schemeClr val="tx2"/>
              </a:solidFill>
              <a:effectLst/>
            </a:endParaRPr>
          </a:p>
          <a:p>
            <a:pPr>
              <a:lnSpc>
                <a:spcPct val="150000"/>
              </a:lnSpc>
              <a:spcBef>
                <a:spcPts val="900"/>
              </a:spcBef>
            </a:pPr>
            <a:r>
              <a:rPr lang="en-US" sz="1300" dirty="0">
                <a:solidFill>
                  <a:schemeClr val="tx2"/>
                </a:solidFill>
                <a:effectLst/>
              </a:rPr>
              <a:t>1. Centrifugation</a:t>
            </a:r>
          </a:p>
          <a:p>
            <a:pPr>
              <a:lnSpc>
                <a:spcPct val="150000"/>
              </a:lnSpc>
              <a:spcBef>
                <a:spcPts val="900"/>
              </a:spcBef>
            </a:pPr>
            <a:r>
              <a:rPr lang="en-US" sz="1300" dirty="0">
                <a:solidFill>
                  <a:schemeClr val="tx2"/>
                </a:solidFill>
                <a:effectLst/>
              </a:rPr>
              <a:t>2. Precipitation</a:t>
            </a:r>
          </a:p>
          <a:p>
            <a:pPr>
              <a:lnSpc>
                <a:spcPct val="150000"/>
              </a:lnSpc>
              <a:spcBef>
                <a:spcPts val="900"/>
              </a:spcBef>
            </a:pPr>
            <a:r>
              <a:rPr lang="en-US" sz="1300" dirty="0">
                <a:solidFill>
                  <a:schemeClr val="tx2"/>
                </a:solidFill>
                <a:effectLst/>
              </a:rPr>
              <a:t>3. Chromatography</a:t>
            </a:r>
          </a:p>
          <a:p>
            <a:pPr>
              <a:lnSpc>
                <a:spcPct val="150000"/>
              </a:lnSpc>
              <a:spcBef>
                <a:spcPts val="900"/>
              </a:spcBef>
            </a:pPr>
            <a:r>
              <a:rPr lang="en-US" sz="1300" b="1" dirty="0">
                <a:solidFill>
                  <a:schemeClr val="tx2"/>
                </a:solidFill>
                <a:effectLst/>
              </a:rPr>
              <a:t>4. Ultrafiltration and Dialysis</a:t>
            </a:r>
          </a:p>
          <a:p>
            <a:pPr>
              <a:lnSpc>
                <a:spcPct val="150000"/>
              </a:lnSpc>
              <a:spcBef>
                <a:spcPts val="900"/>
              </a:spcBef>
            </a:pPr>
            <a:r>
              <a:rPr lang="en-US" sz="1300" dirty="0">
                <a:solidFill>
                  <a:schemeClr val="tx2"/>
                </a:solidFill>
                <a:effectLst/>
              </a:rPr>
              <a:t>5. Electrophoresis</a:t>
            </a:r>
          </a:p>
        </p:txBody>
      </p:sp>
    </p:spTree>
    <p:extLst>
      <p:ext uri="{BB962C8B-B14F-4D97-AF65-F5344CB8AC3E}">
        <p14:creationId xmlns:p14="http://schemas.microsoft.com/office/powerpoint/2010/main" val="2759813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CE5A7-531C-6965-86BE-8B916D43254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F0DF47D-C886-5835-4E79-AF5C0922CAA2}"/>
              </a:ext>
            </a:extLst>
          </p:cNvPr>
          <p:cNvSpPr>
            <a:spLocks noGrp="1"/>
          </p:cNvSpPr>
          <p:nvPr>
            <p:ph type="title"/>
          </p:nvPr>
        </p:nvSpPr>
        <p:spPr>
          <a:xfrm>
            <a:off x="904875" y="131033"/>
            <a:ext cx="7610476" cy="616220"/>
          </a:xfrm>
        </p:spPr>
        <p:txBody>
          <a:bodyPr>
            <a:noAutofit/>
          </a:bodyPr>
          <a:lstStyle/>
          <a:p>
            <a:r>
              <a:rPr lang="en-US" sz="3200" b="1" dirty="0">
                <a:solidFill>
                  <a:schemeClr val="accent3"/>
                </a:solidFill>
                <a:effectLst/>
              </a:rPr>
              <a:t>Ultrafiltration and Dialysis</a:t>
            </a:r>
            <a:br>
              <a:rPr lang="en-US" sz="3200" b="1" dirty="0">
                <a:solidFill>
                  <a:schemeClr val="accent3"/>
                </a:solidFill>
                <a:effectLst/>
              </a:rPr>
            </a:br>
            <a:br>
              <a:rPr lang="en-GB" sz="2900" dirty="0">
                <a:solidFill>
                  <a:schemeClr val="accent3"/>
                </a:solidFill>
              </a:rPr>
            </a:br>
            <a:endParaRPr lang="en-GB" sz="2900" dirty="0">
              <a:solidFill>
                <a:schemeClr val="accent3"/>
              </a:solidFill>
            </a:endParaRPr>
          </a:p>
        </p:txBody>
      </p:sp>
      <p:sp>
        <p:nvSpPr>
          <p:cNvPr id="3" name="Segnaposto numero diapositiva 5">
            <a:extLst>
              <a:ext uri="{FF2B5EF4-FFF2-40B4-BE49-F238E27FC236}">
                <a16:creationId xmlns:a16="http://schemas.microsoft.com/office/drawing/2014/main" id="{6130EFC3-8F38-6DFA-D77A-0FEA1FD659DE}"/>
              </a:ext>
            </a:extLst>
          </p:cNvPr>
          <p:cNvSpPr>
            <a:spLocks noGrp="1"/>
          </p:cNvSpPr>
          <p:nvPr>
            <p:ph type="sldNum" sz="quarter" idx="12"/>
          </p:nvPr>
        </p:nvSpPr>
        <p:spPr>
          <a:xfrm>
            <a:off x="8690703" y="4921604"/>
            <a:ext cx="512762" cy="163552"/>
          </a:xfrm>
        </p:spPr>
        <p:txBody>
          <a:bodyPr/>
          <a:lstStyle/>
          <a:p>
            <a:r>
              <a:rPr lang="fr-FR" dirty="0">
                <a:solidFill>
                  <a:schemeClr val="accent3"/>
                </a:solidFill>
              </a:rPr>
              <a:t>18</a:t>
            </a:r>
          </a:p>
        </p:txBody>
      </p:sp>
      <p:sp>
        <p:nvSpPr>
          <p:cNvPr id="5" name="TextBox 4">
            <a:extLst>
              <a:ext uri="{FF2B5EF4-FFF2-40B4-BE49-F238E27FC236}">
                <a16:creationId xmlns:a16="http://schemas.microsoft.com/office/drawing/2014/main" id="{AFD5F19F-87E5-E929-3EDE-C63BB1906715}"/>
              </a:ext>
            </a:extLst>
          </p:cNvPr>
          <p:cNvSpPr txBox="1"/>
          <p:nvPr/>
        </p:nvSpPr>
        <p:spPr>
          <a:xfrm>
            <a:off x="597230" y="1020529"/>
            <a:ext cx="3660713" cy="1855701"/>
          </a:xfrm>
          <a:prstGeom prst="rect">
            <a:avLst/>
          </a:prstGeom>
          <a:noFill/>
        </p:spPr>
        <p:txBody>
          <a:bodyPr wrap="square">
            <a:spAutoFit/>
          </a:bodyPr>
          <a:lstStyle/>
          <a:p>
            <a:pPr algn="just">
              <a:lnSpc>
                <a:spcPct val="150000"/>
              </a:lnSpc>
            </a:pPr>
            <a:r>
              <a:rPr lang="en-US" sz="1300" b="1" u="sng" dirty="0">
                <a:solidFill>
                  <a:schemeClr val="accent3"/>
                </a:solidFill>
                <a:effectLst/>
              </a:rPr>
              <a:t>Ultrafiltration</a:t>
            </a:r>
            <a:endParaRPr lang="en-US" sz="1300" u="sng" dirty="0">
              <a:solidFill>
                <a:schemeClr val="accent3"/>
              </a:solidFill>
              <a:effectLst/>
            </a:endParaRPr>
          </a:p>
          <a:p>
            <a:pPr algn="just">
              <a:lnSpc>
                <a:spcPct val="150000"/>
              </a:lnSpc>
            </a:pPr>
            <a:r>
              <a:rPr lang="en-US" sz="1300" dirty="0">
                <a:solidFill>
                  <a:schemeClr val="accent3"/>
                </a:solidFill>
                <a:effectLst/>
              </a:rPr>
              <a:t>Uses semipermeable membranes and applied pressure to concentrate proteins and remove small contaminants and salts.</a:t>
            </a:r>
          </a:p>
          <a:p>
            <a:pPr algn="just">
              <a:lnSpc>
                <a:spcPct val="150000"/>
              </a:lnSpc>
            </a:pPr>
            <a:br>
              <a:rPr lang="en-US" sz="1300" dirty="0">
                <a:solidFill>
                  <a:schemeClr val="accent3"/>
                </a:solidFill>
                <a:effectLst/>
              </a:rPr>
            </a:br>
            <a:endParaRPr lang="en-US" sz="1300" dirty="0">
              <a:solidFill>
                <a:schemeClr val="accent3"/>
              </a:solidFill>
              <a:effectLst/>
            </a:endParaRPr>
          </a:p>
        </p:txBody>
      </p:sp>
      <p:sp>
        <p:nvSpPr>
          <p:cNvPr id="7" name="TextBox 6">
            <a:extLst>
              <a:ext uri="{FF2B5EF4-FFF2-40B4-BE49-F238E27FC236}">
                <a16:creationId xmlns:a16="http://schemas.microsoft.com/office/drawing/2014/main" id="{D04CF9BE-F7E4-FD69-52AD-EAC08F0BCC2E}"/>
              </a:ext>
            </a:extLst>
          </p:cNvPr>
          <p:cNvSpPr txBox="1"/>
          <p:nvPr/>
        </p:nvSpPr>
        <p:spPr>
          <a:xfrm>
            <a:off x="4886058" y="1020529"/>
            <a:ext cx="3804645" cy="1555619"/>
          </a:xfrm>
          <a:prstGeom prst="rect">
            <a:avLst/>
          </a:prstGeom>
          <a:noFill/>
        </p:spPr>
        <p:txBody>
          <a:bodyPr wrap="square" rtlCol="0">
            <a:spAutoFit/>
          </a:bodyPr>
          <a:lstStyle/>
          <a:p>
            <a:pPr algn="just">
              <a:lnSpc>
                <a:spcPct val="150000"/>
              </a:lnSpc>
            </a:pPr>
            <a:r>
              <a:rPr lang="en-US" sz="1300" b="1" u="sng" dirty="0">
                <a:solidFill>
                  <a:schemeClr val="accent3"/>
                </a:solidFill>
                <a:effectLst/>
              </a:rPr>
              <a:t>Dialysis</a:t>
            </a:r>
            <a:endParaRPr lang="en-US" sz="1300" b="1" u="sng" dirty="0">
              <a:solidFill>
                <a:schemeClr val="accent3"/>
              </a:solidFill>
            </a:endParaRPr>
          </a:p>
          <a:p>
            <a:pPr algn="just">
              <a:lnSpc>
                <a:spcPct val="150000"/>
              </a:lnSpc>
            </a:pPr>
            <a:r>
              <a:rPr lang="en-US" sz="1300" dirty="0">
                <a:solidFill>
                  <a:schemeClr val="accent3"/>
                </a:solidFill>
                <a:effectLst/>
              </a:rPr>
              <a:t>Uses a selectively permeable membrane to remove small molecules like salts, enabling buffer exchange and desalting.</a:t>
            </a:r>
          </a:p>
          <a:p>
            <a:pPr algn="just">
              <a:lnSpc>
                <a:spcPct val="150000"/>
              </a:lnSpc>
            </a:pPr>
            <a:endParaRPr lang="en-US" sz="1300" dirty="0">
              <a:solidFill>
                <a:schemeClr val="accent3"/>
              </a:solidFill>
            </a:endParaRPr>
          </a:p>
        </p:txBody>
      </p:sp>
      <p:pic>
        <p:nvPicPr>
          <p:cNvPr id="13" name="Picture 12">
            <a:extLst>
              <a:ext uri="{FF2B5EF4-FFF2-40B4-BE49-F238E27FC236}">
                <a16:creationId xmlns:a16="http://schemas.microsoft.com/office/drawing/2014/main" id="{3BDD7393-6006-760C-08F0-D4EAB6C1B67F}"/>
              </a:ext>
            </a:extLst>
          </p:cNvPr>
          <p:cNvPicPr>
            <a:picLocks noChangeAspect="1"/>
          </p:cNvPicPr>
          <p:nvPr/>
        </p:nvPicPr>
        <p:blipFill>
          <a:blip r:embed="rId3"/>
          <a:stretch>
            <a:fillRect/>
          </a:stretch>
        </p:blipFill>
        <p:spPr>
          <a:xfrm>
            <a:off x="4886058" y="2575612"/>
            <a:ext cx="2356952" cy="1855700"/>
          </a:xfrm>
          <a:prstGeom prst="rect">
            <a:avLst/>
          </a:prstGeom>
        </p:spPr>
      </p:pic>
      <p:pic>
        <p:nvPicPr>
          <p:cNvPr id="16" name="Picture 15">
            <a:extLst>
              <a:ext uri="{FF2B5EF4-FFF2-40B4-BE49-F238E27FC236}">
                <a16:creationId xmlns:a16="http://schemas.microsoft.com/office/drawing/2014/main" id="{D0E2FAD2-0B61-91A2-6CCA-320AE964D95C}"/>
              </a:ext>
            </a:extLst>
          </p:cNvPr>
          <p:cNvPicPr>
            <a:picLocks noChangeAspect="1"/>
          </p:cNvPicPr>
          <p:nvPr/>
        </p:nvPicPr>
        <p:blipFill>
          <a:blip r:embed="rId4"/>
          <a:stretch>
            <a:fillRect/>
          </a:stretch>
        </p:blipFill>
        <p:spPr>
          <a:xfrm>
            <a:off x="7313197" y="2832906"/>
            <a:ext cx="1233573" cy="1543770"/>
          </a:xfrm>
          <a:prstGeom prst="rect">
            <a:avLst/>
          </a:prstGeom>
        </p:spPr>
      </p:pic>
      <p:sp>
        <p:nvSpPr>
          <p:cNvPr id="4" name="TextBox 3">
            <a:extLst>
              <a:ext uri="{FF2B5EF4-FFF2-40B4-BE49-F238E27FC236}">
                <a16:creationId xmlns:a16="http://schemas.microsoft.com/office/drawing/2014/main" id="{EC66C87D-A990-A3FF-8966-BD8EE628E6EE}"/>
              </a:ext>
            </a:extLst>
          </p:cNvPr>
          <p:cNvSpPr txBox="1"/>
          <p:nvPr/>
        </p:nvSpPr>
        <p:spPr>
          <a:xfrm>
            <a:off x="7874791" y="4366409"/>
            <a:ext cx="671979" cy="338554"/>
          </a:xfrm>
          <a:prstGeom prst="rect">
            <a:avLst/>
          </a:prstGeom>
          <a:noFill/>
        </p:spPr>
        <p:txBody>
          <a:bodyPr wrap="none" rtlCol="0">
            <a:spAutoFit/>
          </a:bodyPr>
          <a:lstStyle/>
          <a:p>
            <a:r>
              <a:rPr lang="en-US" sz="800" i="1" dirty="0" err="1">
                <a:solidFill>
                  <a:schemeClr val="accent3"/>
                </a:solidFill>
                <a:effectLst/>
              </a:rPr>
              <a:t>BioRender</a:t>
            </a:r>
            <a:endParaRPr lang="en-US" sz="800" i="1" dirty="0">
              <a:solidFill>
                <a:schemeClr val="accent3"/>
              </a:solidFill>
              <a:effectLst/>
            </a:endParaRPr>
          </a:p>
          <a:p>
            <a:endParaRPr lang="en-US" sz="800" i="1" dirty="0">
              <a:solidFill>
                <a:schemeClr val="accent3"/>
              </a:solidFill>
            </a:endParaRPr>
          </a:p>
        </p:txBody>
      </p:sp>
      <p:sp>
        <p:nvSpPr>
          <p:cNvPr id="8" name="TextBox 7">
            <a:extLst>
              <a:ext uri="{FF2B5EF4-FFF2-40B4-BE49-F238E27FC236}">
                <a16:creationId xmlns:a16="http://schemas.microsoft.com/office/drawing/2014/main" id="{F2F86D04-C2BD-DE88-971F-2823E4F9A7BD}"/>
              </a:ext>
            </a:extLst>
          </p:cNvPr>
          <p:cNvSpPr txBox="1"/>
          <p:nvPr/>
        </p:nvSpPr>
        <p:spPr>
          <a:xfrm>
            <a:off x="597230" y="2967070"/>
            <a:ext cx="3853149" cy="1255537"/>
          </a:xfrm>
          <a:prstGeom prst="rect">
            <a:avLst/>
          </a:prstGeom>
          <a:noFill/>
        </p:spPr>
        <p:txBody>
          <a:bodyPr wrap="square">
            <a:spAutoFit/>
          </a:bodyPr>
          <a:lstStyle/>
          <a:p>
            <a:pPr algn="just">
              <a:lnSpc>
                <a:spcPct val="150000"/>
              </a:lnSpc>
            </a:pPr>
            <a:r>
              <a:rPr lang="en-US" sz="1300" b="1" u="sng" dirty="0">
                <a:solidFill>
                  <a:schemeClr val="accent3"/>
                </a:solidFill>
                <a:effectLst/>
              </a:rPr>
              <a:t>Key Uses for Both Techniques</a:t>
            </a:r>
            <a:endParaRPr lang="en-US" sz="1300" dirty="0">
              <a:solidFill>
                <a:schemeClr val="accent3"/>
              </a:solidFill>
              <a:effectLst/>
            </a:endParaRPr>
          </a:p>
          <a:p>
            <a:pPr algn="just">
              <a:lnSpc>
                <a:spcPct val="150000"/>
              </a:lnSpc>
            </a:pPr>
            <a:r>
              <a:rPr lang="en-US" sz="1300" dirty="0">
                <a:solidFill>
                  <a:schemeClr val="accent3"/>
                </a:solidFill>
                <a:effectLst/>
              </a:rPr>
              <a:t>Buffer exchange, desalting, and protein concentration for downstream applications or storage.</a:t>
            </a:r>
          </a:p>
        </p:txBody>
      </p:sp>
    </p:spTree>
    <p:extLst>
      <p:ext uri="{BB962C8B-B14F-4D97-AF65-F5344CB8AC3E}">
        <p14:creationId xmlns:p14="http://schemas.microsoft.com/office/powerpoint/2010/main" val="1247807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40BEC9-5222-A344-BCF9-D94397D0C11B}"/>
              </a:ext>
            </a:extLst>
          </p:cNvPr>
          <p:cNvSpPr>
            <a:spLocks noGrp="1"/>
          </p:cNvSpPr>
          <p:nvPr>
            <p:ph type="title"/>
          </p:nvPr>
        </p:nvSpPr>
        <p:spPr>
          <a:xfrm>
            <a:off x="904875" y="131033"/>
            <a:ext cx="7610476" cy="616220"/>
          </a:xfrm>
        </p:spPr>
        <p:txBody>
          <a:bodyPr>
            <a:noAutofit/>
          </a:bodyPr>
          <a:lstStyle/>
          <a:p>
            <a:r>
              <a:rPr lang="en-GB" sz="2900" dirty="0">
                <a:solidFill>
                  <a:schemeClr val="tx2"/>
                </a:solidFill>
              </a:rPr>
              <a:t>What is Protein Purification?</a:t>
            </a:r>
            <a:br>
              <a:rPr lang="en-GB" sz="2900" dirty="0">
                <a:solidFill>
                  <a:schemeClr val="tx2"/>
                </a:solidFill>
              </a:rPr>
            </a:br>
            <a:endParaRPr lang="en-GB" sz="2900" dirty="0">
              <a:solidFill>
                <a:schemeClr val="tx2"/>
              </a:solidFill>
            </a:endParaRPr>
          </a:p>
        </p:txBody>
      </p:sp>
      <p:sp>
        <p:nvSpPr>
          <p:cNvPr id="3" name="Segnaposto numero diapositiva 5">
            <a:extLst>
              <a:ext uri="{FF2B5EF4-FFF2-40B4-BE49-F238E27FC236}">
                <a16:creationId xmlns:a16="http://schemas.microsoft.com/office/drawing/2014/main" id="{1F60207E-59AB-6602-804A-3C5244ECEE5B}"/>
              </a:ext>
            </a:extLst>
          </p:cNvPr>
          <p:cNvSpPr>
            <a:spLocks noGrp="1"/>
          </p:cNvSpPr>
          <p:nvPr>
            <p:ph type="sldNum" sz="quarter" idx="12"/>
          </p:nvPr>
        </p:nvSpPr>
        <p:spPr>
          <a:xfrm>
            <a:off x="8690703" y="4921604"/>
            <a:ext cx="512762" cy="163552"/>
          </a:xfrm>
        </p:spPr>
        <p:txBody>
          <a:bodyPr/>
          <a:lstStyle/>
          <a:p>
            <a:r>
              <a:rPr lang="fr-FR" dirty="0">
                <a:solidFill>
                  <a:schemeClr val="tx2"/>
                </a:solidFill>
              </a:rPr>
              <a:t>1</a:t>
            </a:r>
          </a:p>
        </p:txBody>
      </p:sp>
      <p:sp>
        <p:nvSpPr>
          <p:cNvPr id="22" name="TextBox 21">
            <a:extLst>
              <a:ext uri="{FF2B5EF4-FFF2-40B4-BE49-F238E27FC236}">
                <a16:creationId xmlns:a16="http://schemas.microsoft.com/office/drawing/2014/main" id="{09E7F5B0-6797-D3C2-7491-C331C3EA1737}"/>
              </a:ext>
            </a:extLst>
          </p:cNvPr>
          <p:cNvSpPr txBox="1"/>
          <p:nvPr/>
        </p:nvSpPr>
        <p:spPr>
          <a:xfrm>
            <a:off x="1198278" y="938967"/>
            <a:ext cx="7023669" cy="3448445"/>
          </a:xfrm>
          <a:prstGeom prst="rect">
            <a:avLst/>
          </a:prstGeom>
          <a:noFill/>
        </p:spPr>
        <p:txBody>
          <a:bodyPr wrap="square">
            <a:spAutoFit/>
          </a:bodyPr>
          <a:lstStyle/>
          <a:p>
            <a:pPr>
              <a:lnSpc>
                <a:spcPct val="150000"/>
              </a:lnSpc>
            </a:pPr>
            <a:r>
              <a:rPr lang="en-US" sz="1300" b="1" dirty="0">
                <a:solidFill>
                  <a:schemeClr val="tx2"/>
                </a:solidFill>
                <a:effectLst/>
              </a:rPr>
              <a:t>Protein purification </a:t>
            </a:r>
            <a:r>
              <a:rPr lang="en-US" sz="1300" dirty="0">
                <a:solidFill>
                  <a:schemeClr val="tx2"/>
                </a:solidFill>
                <a:effectLst/>
              </a:rPr>
              <a:t>is a process in molecular biology and biochemistry </a:t>
            </a:r>
            <a:r>
              <a:rPr lang="en-US" sz="1300" b="1" dirty="0">
                <a:solidFill>
                  <a:schemeClr val="tx2"/>
                </a:solidFill>
                <a:effectLst/>
              </a:rPr>
              <a:t>to isolate a specific protein from a complex mixture – called protein of interest</a:t>
            </a:r>
            <a:r>
              <a:rPr lang="en-US" sz="1300" dirty="0">
                <a:solidFill>
                  <a:schemeClr val="tx2"/>
                </a:solidFill>
                <a:effectLst/>
              </a:rPr>
              <a:t>. It’s critical in:</a:t>
            </a:r>
          </a:p>
          <a:p>
            <a:pPr marL="285750" indent="-285750">
              <a:lnSpc>
                <a:spcPct val="150000"/>
              </a:lnSpc>
              <a:spcBef>
                <a:spcPts val="900"/>
              </a:spcBef>
              <a:buFont typeface="Wingdings" pitchFamily="2" charset="2"/>
              <a:buChar char="ü"/>
            </a:pPr>
            <a:r>
              <a:rPr lang="en-US" sz="1300" b="1" dirty="0">
                <a:solidFill>
                  <a:schemeClr val="tx2"/>
                </a:solidFill>
                <a:effectLst/>
              </a:rPr>
              <a:t>Biological Research:</a:t>
            </a:r>
            <a:r>
              <a:rPr lang="en-US" sz="1300" dirty="0">
                <a:solidFill>
                  <a:schemeClr val="tx2"/>
                </a:solidFill>
                <a:effectLst/>
              </a:rPr>
              <a:t> Developing enzymes and antibodies to study cellular processes</a:t>
            </a:r>
          </a:p>
          <a:p>
            <a:pPr marL="285750" indent="-285750">
              <a:lnSpc>
                <a:spcPct val="150000"/>
              </a:lnSpc>
              <a:spcBef>
                <a:spcPts val="900"/>
              </a:spcBef>
              <a:buFont typeface="Wingdings" pitchFamily="2" charset="2"/>
              <a:buChar char="ü"/>
            </a:pPr>
            <a:r>
              <a:rPr lang="en-US" sz="1300" b="1" dirty="0">
                <a:solidFill>
                  <a:schemeClr val="tx2"/>
                </a:solidFill>
                <a:effectLst/>
              </a:rPr>
              <a:t>Diagnostics:</a:t>
            </a:r>
            <a:r>
              <a:rPr lang="en-US" sz="1300" dirty="0">
                <a:solidFill>
                  <a:schemeClr val="tx2"/>
                </a:solidFill>
                <a:effectLst/>
              </a:rPr>
              <a:t> Creating assays and tests for diseases</a:t>
            </a:r>
          </a:p>
          <a:p>
            <a:pPr marL="285750" indent="-285750">
              <a:lnSpc>
                <a:spcPct val="150000"/>
              </a:lnSpc>
              <a:spcBef>
                <a:spcPts val="900"/>
              </a:spcBef>
              <a:buFont typeface="Wingdings" pitchFamily="2" charset="2"/>
              <a:buChar char="ü"/>
            </a:pPr>
            <a:r>
              <a:rPr lang="en-US" sz="1300" b="1" dirty="0">
                <a:solidFill>
                  <a:schemeClr val="tx2"/>
                </a:solidFill>
                <a:effectLst/>
              </a:rPr>
              <a:t>Environmental Monitoring:</a:t>
            </a:r>
            <a:r>
              <a:rPr lang="en-US" sz="1300" dirty="0">
                <a:solidFill>
                  <a:schemeClr val="tx2"/>
                </a:solidFill>
                <a:effectLst/>
              </a:rPr>
              <a:t> Detecting contaminants using biosensors</a:t>
            </a:r>
          </a:p>
          <a:p>
            <a:pPr marL="285750" indent="-285750">
              <a:lnSpc>
                <a:spcPct val="150000"/>
              </a:lnSpc>
              <a:spcBef>
                <a:spcPts val="900"/>
              </a:spcBef>
              <a:buFont typeface="Wingdings" pitchFamily="2" charset="2"/>
              <a:buChar char="ü"/>
            </a:pPr>
            <a:r>
              <a:rPr lang="en-US" sz="1300" b="1" dirty="0">
                <a:solidFill>
                  <a:schemeClr val="tx2"/>
                </a:solidFill>
                <a:effectLst/>
              </a:rPr>
              <a:t>Food &amp; Cosmetics:</a:t>
            </a:r>
            <a:r>
              <a:rPr lang="en-US" sz="1300" dirty="0">
                <a:solidFill>
                  <a:schemeClr val="tx2"/>
                </a:solidFill>
                <a:effectLst/>
              </a:rPr>
              <a:t> Ensuring safety and quality standards</a:t>
            </a:r>
          </a:p>
          <a:p>
            <a:pPr marL="285750" indent="-285750">
              <a:lnSpc>
                <a:spcPct val="150000"/>
              </a:lnSpc>
              <a:spcBef>
                <a:spcPts val="900"/>
              </a:spcBef>
              <a:buFont typeface="Wingdings" pitchFamily="2" charset="2"/>
              <a:buChar char="ü"/>
            </a:pPr>
            <a:r>
              <a:rPr lang="en-US" sz="1300" b="1" dirty="0">
                <a:solidFill>
                  <a:schemeClr val="tx2"/>
                </a:solidFill>
                <a:effectLst/>
              </a:rPr>
              <a:t>Forensic Science:</a:t>
            </a:r>
            <a:r>
              <a:rPr lang="en-US" sz="1300" dirty="0">
                <a:solidFill>
                  <a:schemeClr val="tx2"/>
                </a:solidFill>
                <a:effectLst/>
              </a:rPr>
              <a:t> Identifying substances in investigations</a:t>
            </a:r>
          </a:p>
          <a:p>
            <a:pPr marL="285750" indent="-285750">
              <a:lnSpc>
                <a:spcPct val="150000"/>
              </a:lnSpc>
              <a:spcBef>
                <a:spcPts val="900"/>
              </a:spcBef>
              <a:buFont typeface="Wingdings" pitchFamily="2" charset="2"/>
              <a:buChar char="ü"/>
            </a:pPr>
            <a:r>
              <a:rPr lang="en-US" sz="1300" b="1" dirty="0">
                <a:solidFill>
                  <a:schemeClr val="tx2"/>
                </a:solidFill>
                <a:effectLst/>
              </a:rPr>
              <a:t>Biopharmaceuticals:</a:t>
            </a:r>
            <a:r>
              <a:rPr lang="en-US" sz="1300" dirty="0">
                <a:solidFill>
                  <a:schemeClr val="tx2"/>
                </a:solidFill>
                <a:effectLst/>
              </a:rPr>
              <a:t> Producing therapeutic proteins and vaccines</a:t>
            </a:r>
          </a:p>
          <a:p>
            <a:pPr marL="628650" lvl="1" indent="-285750" algn="just">
              <a:lnSpc>
                <a:spcPct val="150000"/>
              </a:lnSpc>
              <a:buFont typeface="Wingdings" pitchFamily="2" charset="2"/>
              <a:buChar char="ü"/>
            </a:pPr>
            <a:endParaRPr lang="en-US" sz="1300" dirty="0">
              <a:solidFill>
                <a:schemeClr val="tx2"/>
              </a:solidFill>
            </a:endParaRPr>
          </a:p>
        </p:txBody>
      </p:sp>
    </p:spTree>
    <p:extLst>
      <p:ext uri="{BB962C8B-B14F-4D97-AF65-F5344CB8AC3E}">
        <p14:creationId xmlns:p14="http://schemas.microsoft.com/office/powerpoint/2010/main" val="4121454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75EE-BF12-D6FD-4104-097E25528501}"/>
            </a:ext>
          </a:extLst>
        </p:cNvPr>
        <p:cNvGrpSpPr/>
        <p:nvPr/>
      </p:nvGrpSpPr>
      <p:grpSpPr>
        <a:xfrm>
          <a:off x="0" y="0"/>
          <a:ext cx="0" cy="0"/>
          <a:chOff x="0" y="0"/>
          <a:chExt cx="0" cy="0"/>
        </a:xfrm>
      </p:grpSpPr>
      <p:sp>
        <p:nvSpPr>
          <p:cNvPr id="3" name="Segnaposto numero diapositiva 5">
            <a:extLst>
              <a:ext uri="{FF2B5EF4-FFF2-40B4-BE49-F238E27FC236}">
                <a16:creationId xmlns:a16="http://schemas.microsoft.com/office/drawing/2014/main" id="{5E9620D0-D83D-B392-272B-36489382E11C}"/>
              </a:ext>
            </a:extLst>
          </p:cNvPr>
          <p:cNvSpPr>
            <a:spLocks noGrp="1"/>
          </p:cNvSpPr>
          <p:nvPr>
            <p:ph type="sldNum" sz="quarter" idx="12"/>
          </p:nvPr>
        </p:nvSpPr>
        <p:spPr>
          <a:xfrm>
            <a:off x="8690703" y="4921604"/>
            <a:ext cx="512762" cy="163552"/>
          </a:xfrm>
        </p:spPr>
        <p:txBody>
          <a:bodyPr/>
          <a:lstStyle/>
          <a:p>
            <a:r>
              <a:rPr lang="fr-FR" dirty="0">
                <a:solidFill>
                  <a:schemeClr val="accent3"/>
                </a:solidFill>
              </a:rPr>
              <a:t>19</a:t>
            </a:r>
          </a:p>
        </p:txBody>
      </p:sp>
      <p:sp>
        <p:nvSpPr>
          <p:cNvPr id="6" name="Titre 1">
            <a:extLst>
              <a:ext uri="{FF2B5EF4-FFF2-40B4-BE49-F238E27FC236}">
                <a16:creationId xmlns:a16="http://schemas.microsoft.com/office/drawing/2014/main" id="{08FD6D1B-BF19-A272-D655-A2343B559134}"/>
              </a:ext>
            </a:extLst>
          </p:cNvPr>
          <p:cNvSpPr txBox="1">
            <a:spLocks/>
          </p:cNvSpPr>
          <p:nvPr/>
        </p:nvSpPr>
        <p:spPr>
          <a:xfrm>
            <a:off x="904875" y="142184"/>
            <a:ext cx="7610476" cy="616220"/>
          </a:xfrm>
          <a:prstGeom prst="rect">
            <a:avLst/>
          </a:prstGeom>
        </p:spPr>
        <p:txBody>
          <a:bodyPr vert="horz" lIns="180000" tIns="0" rIns="72000" bIns="46800" rtlCol="0" anchor="t">
            <a:no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2800" b="1" dirty="0">
                <a:solidFill>
                  <a:schemeClr val="accent3"/>
                </a:solidFill>
                <a:effectLst/>
                <a:latin typeface="+mj-lt"/>
              </a:rPr>
              <a:t>Protein Analysis</a:t>
            </a:r>
          </a:p>
          <a:p>
            <a:endParaRPr lang="en-US" sz="2800" b="1" dirty="0">
              <a:solidFill>
                <a:schemeClr val="accent3"/>
              </a:solidFill>
              <a:effectLst/>
              <a:latin typeface="+mj-lt"/>
            </a:endParaRPr>
          </a:p>
          <a:p>
            <a:endParaRPr lang="en-US" sz="2800" b="1" dirty="0">
              <a:solidFill>
                <a:schemeClr val="accent3"/>
              </a:solidFill>
              <a:effectLst/>
              <a:latin typeface="+mj-lt"/>
            </a:endParaRPr>
          </a:p>
          <a:p>
            <a:endParaRPr lang="en-US" sz="2800" b="1" dirty="0">
              <a:solidFill>
                <a:schemeClr val="accent3"/>
              </a:solidFill>
              <a:effectLst/>
              <a:latin typeface="+mj-lt"/>
            </a:endParaRPr>
          </a:p>
          <a:p>
            <a:endParaRPr lang="en-US" sz="2800" b="1" dirty="0">
              <a:solidFill>
                <a:schemeClr val="accent3"/>
              </a:solidFill>
              <a:effectLst/>
              <a:latin typeface="+mj-lt"/>
            </a:endParaRPr>
          </a:p>
          <a:p>
            <a:br>
              <a:rPr lang="en-GB" sz="2900" dirty="0">
                <a:solidFill>
                  <a:schemeClr val="accent3"/>
                </a:solidFill>
              </a:rPr>
            </a:br>
            <a:endParaRPr lang="en-GB" sz="2900" dirty="0">
              <a:solidFill>
                <a:schemeClr val="accent3"/>
              </a:solidFill>
            </a:endParaRPr>
          </a:p>
        </p:txBody>
      </p:sp>
      <p:sp>
        <p:nvSpPr>
          <p:cNvPr id="8" name="TextBox 7">
            <a:extLst>
              <a:ext uri="{FF2B5EF4-FFF2-40B4-BE49-F238E27FC236}">
                <a16:creationId xmlns:a16="http://schemas.microsoft.com/office/drawing/2014/main" id="{3235BDE6-4105-50E0-5AD9-2FAFE744C8B9}"/>
              </a:ext>
            </a:extLst>
          </p:cNvPr>
          <p:cNvSpPr txBox="1"/>
          <p:nvPr/>
        </p:nvSpPr>
        <p:spPr>
          <a:xfrm>
            <a:off x="628649" y="758404"/>
            <a:ext cx="7753441" cy="889090"/>
          </a:xfrm>
          <a:prstGeom prst="rect">
            <a:avLst/>
          </a:prstGeom>
          <a:noFill/>
        </p:spPr>
        <p:txBody>
          <a:bodyPr wrap="square" rtlCol="0">
            <a:spAutoFit/>
          </a:bodyPr>
          <a:lstStyle/>
          <a:p>
            <a:pPr algn="just">
              <a:lnSpc>
                <a:spcPct val="150000"/>
              </a:lnSpc>
            </a:pPr>
            <a:r>
              <a:rPr lang="en-US" sz="1200" b="1" dirty="0">
                <a:solidFill>
                  <a:schemeClr val="accent3"/>
                </a:solidFill>
                <a:effectLst/>
              </a:rPr>
              <a:t>Why analyze Proteins?</a:t>
            </a:r>
          </a:p>
          <a:p>
            <a:pPr marL="285750" indent="-285750" algn="just">
              <a:lnSpc>
                <a:spcPct val="150000"/>
              </a:lnSpc>
              <a:buFont typeface="Wingdings" pitchFamily="2" charset="2"/>
              <a:buChar char="ü"/>
            </a:pPr>
            <a:r>
              <a:rPr lang="en-US" sz="1200" dirty="0">
                <a:solidFill>
                  <a:schemeClr val="accent3"/>
                </a:solidFill>
                <a:effectLst/>
              </a:rPr>
              <a:t>Ensures concentration, purity, activity, structure, stability, and interactions meet experimental requirements</a:t>
            </a:r>
          </a:p>
          <a:p>
            <a:pPr marL="285750" indent="-285750" algn="just">
              <a:lnSpc>
                <a:spcPct val="150000"/>
              </a:lnSpc>
              <a:buFont typeface="Wingdings" pitchFamily="2" charset="2"/>
              <a:buChar char="ü"/>
            </a:pPr>
            <a:r>
              <a:rPr lang="en-US" sz="1200" dirty="0">
                <a:solidFill>
                  <a:schemeClr val="accent3"/>
                </a:solidFill>
                <a:effectLst/>
              </a:rPr>
              <a:t>Vital for quality control in protein purification workflows</a:t>
            </a:r>
          </a:p>
        </p:txBody>
      </p:sp>
      <p:sp>
        <p:nvSpPr>
          <p:cNvPr id="4" name="TextBox 3">
            <a:extLst>
              <a:ext uri="{FF2B5EF4-FFF2-40B4-BE49-F238E27FC236}">
                <a16:creationId xmlns:a16="http://schemas.microsoft.com/office/drawing/2014/main" id="{85D752E6-9C23-70F9-BF30-F8157CBF7576}"/>
              </a:ext>
            </a:extLst>
          </p:cNvPr>
          <p:cNvSpPr txBox="1"/>
          <p:nvPr/>
        </p:nvSpPr>
        <p:spPr>
          <a:xfrm>
            <a:off x="400203" y="1850206"/>
            <a:ext cx="3943351" cy="1720086"/>
          </a:xfrm>
          <a:prstGeom prst="rect">
            <a:avLst/>
          </a:prstGeom>
          <a:noFill/>
        </p:spPr>
        <p:txBody>
          <a:bodyPr wrap="square">
            <a:spAutoFit/>
          </a:bodyPr>
          <a:lstStyle/>
          <a:p>
            <a:pPr algn="just">
              <a:lnSpc>
                <a:spcPct val="150000"/>
              </a:lnSpc>
            </a:pPr>
            <a:r>
              <a:rPr lang="en-US" sz="1200" b="1" dirty="0">
                <a:solidFill>
                  <a:schemeClr val="accent3"/>
                </a:solidFill>
                <a:effectLst/>
              </a:rPr>
              <a:t>Bradford Assay:</a:t>
            </a:r>
            <a:endParaRPr lang="en-US" sz="1200" dirty="0">
              <a:solidFill>
                <a:schemeClr val="accent3"/>
              </a:solidFill>
              <a:effectLst/>
            </a:endParaRPr>
          </a:p>
          <a:p>
            <a:pPr algn="just">
              <a:lnSpc>
                <a:spcPct val="150000"/>
              </a:lnSpc>
            </a:pPr>
            <a:r>
              <a:rPr lang="en-US" sz="1200" dirty="0">
                <a:solidFill>
                  <a:schemeClr val="accent3"/>
                </a:solidFill>
                <a:effectLst/>
              </a:rPr>
              <a:t>Uses Coomassie dye to bind proteins, with color intensity proportional to concentration. </a:t>
            </a:r>
          </a:p>
          <a:p>
            <a:pPr algn="just">
              <a:lnSpc>
                <a:spcPct val="150000"/>
              </a:lnSpc>
            </a:pPr>
            <a:r>
              <a:rPr lang="en-US" sz="1200" b="1" dirty="0">
                <a:solidFill>
                  <a:schemeClr val="accent3"/>
                </a:solidFill>
                <a:effectLst/>
              </a:rPr>
              <a:t>Pros:</a:t>
            </a:r>
            <a:r>
              <a:rPr lang="en-US" sz="1200" dirty="0">
                <a:solidFill>
                  <a:schemeClr val="accent3"/>
                </a:solidFill>
                <a:effectLst/>
              </a:rPr>
              <a:t> Quick, simple, low-cost. </a:t>
            </a:r>
          </a:p>
          <a:p>
            <a:pPr algn="just">
              <a:lnSpc>
                <a:spcPct val="150000"/>
              </a:lnSpc>
            </a:pPr>
            <a:r>
              <a:rPr lang="en-US" sz="1200" b="1" dirty="0">
                <a:solidFill>
                  <a:schemeClr val="accent3"/>
                </a:solidFill>
                <a:effectLst/>
              </a:rPr>
              <a:t>Cons:</a:t>
            </a:r>
            <a:r>
              <a:rPr lang="en-US" sz="1200" dirty="0">
                <a:solidFill>
                  <a:schemeClr val="accent3"/>
                </a:solidFill>
                <a:effectLst/>
              </a:rPr>
              <a:t> Sensitive to detergents and sample interferences.</a:t>
            </a:r>
          </a:p>
        </p:txBody>
      </p:sp>
      <p:pic>
        <p:nvPicPr>
          <p:cNvPr id="5" name="Picture 4">
            <a:extLst>
              <a:ext uri="{FF2B5EF4-FFF2-40B4-BE49-F238E27FC236}">
                <a16:creationId xmlns:a16="http://schemas.microsoft.com/office/drawing/2014/main" id="{5B5D4F54-9EBD-B4AC-701E-BFC4DDEEFBA8}"/>
              </a:ext>
            </a:extLst>
          </p:cNvPr>
          <p:cNvPicPr>
            <a:picLocks noChangeAspect="1"/>
          </p:cNvPicPr>
          <p:nvPr/>
        </p:nvPicPr>
        <p:blipFill>
          <a:blip r:embed="rId3"/>
          <a:stretch>
            <a:fillRect/>
          </a:stretch>
        </p:blipFill>
        <p:spPr>
          <a:xfrm>
            <a:off x="2232057" y="3535085"/>
            <a:ext cx="1940011" cy="1506742"/>
          </a:xfrm>
          <a:prstGeom prst="rect">
            <a:avLst/>
          </a:prstGeom>
        </p:spPr>
      </p:pic>
      <p:sp>
        <p:nvSpPr>
          <p:cNvPr id="7" name="TextBox 6">
            <a:extLst>
              <a:ext uri="{FF2B5EF4-FFF2-40B4-BE49-F238E27FC236}">
                <a16:creationId xmlns:a16="http://schemas.microsoft.com/office/drawing/2014/main" id="{B057CE9A-B9A4-F775-268C-453628EC94BC}"/>
              </a:ext>
            </a:extLst>
          </p:cNvPr>
          <p:cNvSpPr txBox="1"/>
          <p:nvPr/>
        </p:nvSpPr>
        <p:spPr>
          <a:xfrm>
            <a:off x="4800448" y="1851538"/>
            <a:ext cx="3943351" cy="1720086"/>
          </a:xfrm>
          <a:prstGeom prst="rect">
            <a:avLst/>
          </a:prstGeom>
          <a:noFill/>
        </p:spPr>
        <p:txBody>
          <a:bodyPr wrap="square" rtlCol="0">
            <a:spAutoFit/>
          </a:bodyPr>
          <a:lstStyle/>
          <a:p>
            <a:pPr algn="just">
              <a:lnSpc>
                <a:spcPct val="150000"/>
              </a:lnSpc>
            </a:pPr>
            <a:r>
              <a:rPr lang="en-US" sz="1200" b="1" dirty="0">
                <a:solidFill>
                  <a:schemeClr val="accent3"/>
                </a:solidFill>
                <a:effectLst/>
              </a:rPr>
              <a:t>Nanodrop Spectrophotometer</a:t>
            </a:r>
            <a:endParaRPr lang="en-US" sz="1200" dirty="0">
              <a:solidFill>
                <a:schemeClr val="accent3"/>
              </a:solidFill>
              <a:effectLst/>
            </a:endParaRPr>
          </a:p>
          <a:p>
            <a:pPr algn="just">
              <a:lnSpc>
                <a:spcPct val="150000"/>
              </a:lnSpc>
            </a:pPr>
            <a:r>
              <a:rPr lang="en-US" sz="1200" dirty="0">
                <a:solidFill>
                  <a:schemeClr val="accent3"/>
                </a:solidFill>
                <a:effectLst/>
              </a:rPr>
              <a:t>Measures protein concentration via UV absorbance at 280 nm</a:t>
            </a:r>
          </a:p>
          <a:p>
            <a:pPr algn="just">
              <a:lnSpc>
                <a:spcPct val="150000"/>
              </a:lnSpc>
            </a:pPr>
            <a:r>
              <a:rPr lang="en-US" sz="1200" b="1" dirty="0">
                <a:solidFill>
                  <a:schemeClr val="accent3"/>
                </a:solidFill>
                <a:effectLst/>
              </a:rPr>
              <a:t>Pros:</a:t>
            </a:r>
            <a:r>
              <a:rPr lang="en-US" sz="1200" dirty="0">
                <a:solidFill>
                  <a:schemeClr val="accent3"/>
                </a:solidFill>
                <a:effectLst/>
              </a:rPr>
              <a:t> Fast, minimal sample, no dyes needed</a:t>
            </a:r>
          </a:p>
          <a:p>
            <a:pPr algn="just">
              <a:lnSpc>
                <a:spcPct val="150000"/>
              </a:lnSpc>
            </a:pPr>
            <a:r>
              <a:rPr lang="en-US" sz="1200" b="1" dirty="0">
                <a:solidFill>
                  <a:schemeClr val="accent3"/>
                </a:solidFill>
                <a:effectLst/>
              </a:rPr>
              <a:t>Cons:</a:t>
            </a:r>
            <a:r>
              <a:rPr lang="en-US" sz="1200" dirty="0">
                <a:solidFill>
                  <a:schemeClr val="accent3"/>
                </a:solidFill>
                <a:effectLst/>
              </a:rPr>
              <a:t> Accuracy depends on extinction coefficient </a:t>
            </a:r>
            <a:r>
              <a:rPr lang="en-US" sz="1200" b="1" dirty="0">
                <a:solidFill>
                  <a:schemeClr val="accent3"/>
                </a:solidFill>
                <a:effectLst/>
              </a:rPr>
              <a:t>280/260 ratio:</a:t>
            </a:r>
            <a:r>
              <a:rPr lang="en-US" sz="1200" dirty="0">
                <a:solidFill>
                  <a:schemeClr val="accent3"/>
                </a:solidFill>
                <a:effectLst/>
              </a:rPr>
              <a:t> Detects nucleic acid impurities</a:t>
            </a:r>
          </a:p>
        </p:txBody>
      </p:sp>
      <p:pic>
        <p:nvPicPr>
          <p:cNvPr id="10" name="Picture 9">
            <a:extLst>
              <a:ext uri="{FF2B5EF4-FFF2-40B4-BE49-F238E27FC236}">
                <a16:creationId xmlns:a16="http://schemas.microsoft.com/office/drawing/2014/main" id="{82E016C0-4BC1-86DD-2D1A-FC8128052C3E}"/>
              </a:ext>
            </a:extLst>
          </p:cNvPr>
          <p:cNvPicPr>
            <a:picLocks noChangeAspect="1"/>
          </p:cNvPicPr>
          <p:nvPr/>
        </p:nvPicPr>
        <p:blipFill>
          <a:blip r:embed="rId4"/>
          <a:stretch>
            <a:fillRect/>
          </a:stretch>
        </p:blipFill>
        <p:spPr>
          <a:xfrm>
            <a:off x="6452850" y="3613503"/>
            <a:ext cx="1648017" cy="1266295"/>
          </a:xfrm>
          <a:prstGeom prst="rect">
            <a:avLst/>
          </a:prstGeom>
        </p:spPr>
      </p:pic>
      <p:sp>
        <p:nvSpPr>
          <p:cNvPr id="11" name="TextBox 10">
            <a:extLst>
              <a:ext uri="{FF2B5EF4-FFF2-40B4-BE49-F238E27FC236}">
                <a16:creationId xmlns:a16="http://schemas.microsoft.com/office/drawing/2014/main" id="{277DE634-64B1-B774-18E0-28A13359020B}"/>
              </a:ext>
            </a:extLst>
          </p:cNvPr>
          <p:cNvSpPr txBox="1"/>
          <p:nvPr/>
        </p:nvSpPr>
        <p:spPr>
          <a:xfrm>
            <a:off x="7710111" y="4752327"/>
            <a:ext cx="671979" cy="338554"/>
          </a:xfrm>
          <a:prstGeom prst="rect">
            <a:avLst/>
          </a:prstGeom>
          <a:noFill/>
        </p:spPr>
        <p:txBody>
          <a:bodyPr wrap="none" rtlCol="0">
            <a:spAutoFit/>
          </a:bodyPr>
          <a:lstStyle/>
          <a:p>
            <a:r>
              <a:rPr lang="en-US" sz="800" i="1" dirty="0" err="1">
                <a:solidFill>
                  <a:schemeClr val="accent3"/>
                </a:solidFill>
                <a:effectLst/>
              </a:rPr>
              <a:t>BioRender</a:t>
            </a:r>
            <a:endParaRPr lang="en-US" sz="800" i="1" dirty="0">
              <a:solidFill>
                <a:schemeClr val="accent3"/>
              </a:solidFill>
              <a:effectLst/>
            </a:endParaRPr>
          </a:p>
          <a:p>
            <a:endParaRPr lang="en-US" sz="800" i="1" dirty="0">
              <a:solidFill>
                <a:schemeClr val="accent3">
                  <a:lumMod val="75000"/>
                </a:schemeClr>
              </a:solidFill>
            </a:endParaRPr>
          </a:p>
        </p:txBody>
      </p:sp>
    </p:spTree>
    <p:extLst>
      <p:ext uri="{BB962C8B-B14F-4D97-AF65-F5344CB8AC3E}">
        <p14:creationId xmlns:p14="http://schemas.microsoft.com/office/powerpoint/2010/main" val="1654474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DCD2E-EE82-0202-E2CB-2BF717035347}"/>
            </a:ext>
          </a:extLst>
        </p:cNvPr>
        <p:cNvGrpSpPr/>
        <p:nvPr/>
      </p:nvGrpSpPr>
      <p:grpSpPr>
        <a:xfrm>
          <a:off x="0" y="0"/>
          <a:ext cx="0" cy="0"/>
          <a:chOff x="0" y="0"/>
          <a:chExt cx="0" cy="0"/>
        </a:xfrm>
      </p:grpSpPr>
      <p:sp>
        <p:nvSpPr>
          <p:cNvPr id="3" name="Segnaposto numero diapositiva 5">
            <a:extLst>
              <a:ext uri="{FF2B5EF4-FFF2-40B4-BE49-F238E27FC236}">
                <a16:creationId xmlns:a16="http://schemas.microsoft.com/office/drawing/2014/main" id="{F0D45E45-0315-F160-46F6-7D2A149190C5}"/>
              </a:ext>
            </a:extLst>
          </p:cNvPr>
          <p:cNvSpPr>
            <a:spLocks noGrp="1"/>
          </p:cNvSpPr>
          <p:nvPr>
            <p:ph type="sldNum" sz="quarter" idx="12"/>
          </p:nvPr>
        </p:nvSpPr>
        <p:spPr>
          <a:xfrm>
            <a:off x="8690703" y="4921604"/>
            <a:ext cx="512762" cy="163552"/>
          </a:xfrm>
        </p:spPr>
        <p:txBody>
          <a:bodyPr/>
          <a:lstStyle/>
          <a:p>
            <a:r>
              <a:rPr lang="fr-FR" dirty="0">
                <a:solidFill>
                  <a:schemeClr val="tx2"/>
                </a:solidFill>
              </a:rPr>
              <a:t>20</a:t>
            </a:r>
          </a:p>
        </p:txBody>
      </p:sp>
      <p:sp>
        <p:nvSpPr>
          <p:cNvPr id="6" name="Titre 1">
            <a:extLst>
              <a:ext uri="{FF2B5EF4-FFF2-40B4-BE49-F238E27FC236}">
                <a16:creationId xmlns:a16="http://schemas.microsoft.com/office/drawing/2014/main" id="{A663F286-9524-7025-8B1A-3833867A6BE5}"/>
              </a:ext>
            </a:extLst>
          </p:cNvPr>
          <p:cNvSpPr txBox="1">
            <a:spLocks/>
          </p:cNvSpPr>
          <p:nvPr/>
        </p:nvSpPr>
        <p:spPr>
          <a:xfrm>
            <a:off x="904875" y="142184"/>
            <a:ext cx="7610476" cy="616220"/>
          </a:xfrm>
          <a:prstGeom prst="rect">
            <a:avLst/>
          </a:prstGeom>
        </p:spPr>
        <p:txBody>
          <a:bodyPr vert="horz" lIns="180000" tIns="0" rIns="72000" bIns="46800" rtlCol="0" anchor="t">
            <a:no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2800" b="1" dirty="0">
                <a:solidFill>
                  <a:schemeClr val="tx2"/>
                </a:solidFill>
                <a:effectLst/>
                <a:latin typeface="+mj-lt"/>
              </a:rPr>
              <a:t>Purity Analysis</a:t>
            </a:r>
          </a:p>
          <a:p>
            <a:endParaRPr lang="en-US" sz="2800" b="1" dirty="0">
              <a:solidFill>
                <a:schemeClr val="tx2"/>
              </a:solidFill>
              <a:effectLst/>
              <a:latin typeface="+mj-lt"/>
            </a:endParaRPr>
          </a:p>
          <a:p>
            <a:endParaRPr lang="en-US" sz="2800" b="1" dirty="0">
              <a:solidFill>
                <a:schemeClr val="tx2"/>
              </a:solidFill>
              <a:effectLst/>
              <a:latin typeface="+mj-lt"/>
            </a:endParaRPr>
          </a:p>
          <a:p>
            <a:endParaRPr lang="en-US" sz="2800" b="1" dirty="0">
              <a:solidFill>
                <a:schemeClr val="tx2"/>
              </a:solidFill>
              <a:effectLst/>
              <a:latin typeface="+mj-lt"/>
            </a:endParaRPr>
          </a:p>
          <a:p>
            <a:endParaRPr lang="en-US" sz="2800" b="1" dirty="0">
              <a:solidFill>
                <a:schemeClr val="tx2"/>
              </a:solidFill>
              <a:effectLst/>
              <a:latin typeface="+mj-lt"/>
            </a:endParaRPr>
          </a:p>
          <a:p>
            <a:br>
              <a:rPr lang="en-GB" sz="2900" dirty="0">
                <a:solidFill>
                  <a:schemeClr val="tx2"/>
                </a:solidFill>
              </a:rPr>
            </a:br>
            <a:endParaRPr lang="en-GB" sz="2900" dirty="0">
              <a:solidFill>
                <a:schemeClr val="tx2"/>
              </a:solidFill>
            </a:endParaRPr>
          </a:p>
        </p:txBody>
      </p:sp>
      <p:sp>
        <p:nvSpPr>
          <p:cNvPr id="8" name="TextBox 7">
            <a:extLst>
              <a:ext uri="{FF2B5EF4-FFF2-40B4-BE49-F238E27FC236}">
                <a16:creationId xmlns:a16="http://schemas.microsoft.com/office/drawing/2014/main" id="{88ECE860-7190-C4B0-CC2B-6CC2A8E8060E}"/>
              </a:ext>
            </a:extLst>
          </p:cNvPr>
          <p:cNvSpPr txBox="1"/>
          <p:nvPr/>
        </p:nvSpPr>
        <p:spPr>
          <a:xfrm>
            <a:off x="321849" y="697371"/>
            <a:ext cx="4250152" cy="3046988"/>
          </a:xfrm>
          <a:prstGeom prst="rect">
            <a:avLst/>
          </a:prstGeom>
          <a:noFill/>
        </p:spPr>
        <p:txBody>
          <a:bodyPr wrap="square" rtlCol="0">
            <a:spAutoFit/>
          </a:bodyPr>
          <a:lstStyle/>
          <a:p>
            <a:pPr algn="just"/>
            <a:r>
              <a:rPr lang="en-US" sz="1200" b="1" dirty="0">
                <a:solidFill>
                  <a:schemeClr val="tx2"/>
                </a:solidFill>
                <a:effectLst/>
              </a:rPr>
              <a:t>SDS-PAGE</a:t>
            </a:r>
            <a:endParaRPr lang="en-US" sz="1200" dirty="0">
              <a:solidFill>
                <a:schemeClr val="tx2"/>
              </a:solidFill>
              <a:effectLst/>
            </a:endParaRPr>
          </a:p>
          <a:p>
            <a:pPr marL="285750" indent="-285750" algn="just">
              <a:spcBef>
                <a:spcPts val="900"/>
              </a:spcBef>
              <a:buFont typeface="Wingdings" pitchFamily="2" charset="2"/>
              <a:buChar char="ü"/>
            </a:pPr>
            <a:r>
              <a:rPr lang="en-US" sz="1200" dirty="0">
                <a:solidFill>
                  <a:schemeClr val="tx2"/>
                </a:solidFill>
                <a:effectLst/>
              </a:rPr>
              <a:t>Proteins are denatured and separated by size in a polyacrylamide gel</a:t>
            </a:r>
          </a:p>
          <a:p>
            <a:pPr algn="just">
              <a:spcBef>
                <a:spcPts val="900"/>
              </a:spcBef>
            </a:pPr>
            <a:endParaRPr lang="en-US" sz="1200" dirty="0">
              <a:solidFill>
                <a:schemeClr val="tx2"/>
              </a:solidFill>
              <a:effectLst/>
            </a:endParaRPr>
          </a:p>
          <a:p>
            <a:pPr algn="just">
              <a:spcBef>
                <a:spcPts val="900"/>
              </a:spcBef>
            </a:pPr>
            <a:r>
              <a:rPr lang="en-US" sz="1200" b="1" u="sng" dirty="0">
                <a:solidFill>
                  <a:schemeClr val="tx2"/>
                </a:solidFill>
                <a:effectLst/>
              </a:rPr>
              <a:t>Advantages</a:t>
            </a:r>
            <a:r>
              <a:rPr lang="en-US" sz="1200" b="1" dirty="0">
                <a:solidFill>
                  <a:schemeClr val="tx2"/>
                </a:solidFill>
                <a:effectLst/>
              </a:rPr>
              <a:t>:</a:t>
            </a:r>
            <a:endParaRPr lang="en-US" sz="1200" b="1" dirty="0">
              <a:solidFill>
                <a:schemeClr val="tx2"/>
              </a:solidFill>
            </a:endParaRPr>
          </a:p>
          <a:p>
            <a:pPr marL="285750" indent="-285750" algn="just">
              <a:spcBef>
                <a:spcPts val="900"/>
              </a:spcBef>
              <a:buFont typeface="Wingdings" pitchFamily="2" charset="2"/>
              <a:buChar char="ü"/>
            </a:pPr>
            <a:r>
              <a:rPr lang="en-US" sz="1200" dirty="0">
                <a:solidFill>
                  <a:schemeClr val="tx2"/>
                </a:solidFill>
                <a:effectLst/>
              </a:rPr>
              <a:t>Provides a clear visualization of protein purity</a:t>
            </a:r>
          </a:p>
          <a:p>
            <a:pPr marL="285750" indent="-285750" algn="just">
              <a:spcBef>
                <a:spcPts val="900"/>
              </a:spcBef>
              <a:buFont typeface="Wingdings" pitchFamily="2" charset="2"/>
              <a:buChar char="ü"/>
            </a:pPr>
            <a:r>
              <a:rPr lang="en-US" sz="1200" dirty="0">
                <a:solidFill>
                  <a:schemeClr val="tx2"/>
                </a:solidFill>
                <a:effectLst/>
              </a:rPr>
              <a:t>Estimates molecular weight</a:t>
            </a:r>
          </a:p>
          <a:p>
            <a:pPr algn="just">
              <a:spcBef>
                <a:spcPts val="900"/>
              </a:spcBef>
            </a:pPr>
            <a:endParaRPr lang="en-US" sz="1200" dirty="0">
              <a:solidFill>
                <a:schemeClr val="tx2"/>
              </a:solidFill>
              <a:effectLst/>
            </a:endParaRPr>
          </a:p>
          <a:p>
            <a:pPr algn="just">
              <a:spcBef>
                <a:spcPts val="900"/>
              </a:spcBef>
            </a:pPr>
            <a:r>
              <a:rPr lang="en-US" sz="1200" b="1" u="sng" dirty="0">
                <a:solidFill>
                  <a:schemeClr val="tx2"/>
                </a:solidFill>
                <a:effectLst/>
              </a:rPr>
              <a:t>Limitations</a:t>
            </a:r>
            <a:r>
              <a:rPr lang="en-US" sz="1200" b="1" dirty="0">
                <a:solidFill>
                  <a:schemeClr val="tx2"/>
                </a:solidFill>
                <a:effectLst/>
              </a:rPr>
              <a:t>:</a:t>
            </a:r>
            <a:endParaRPr lang="en-US" sz="1200" dirty="0">
              <a:solidFill>
                <a:schemeClr val="tx2"/>
              </a:solidFill>
              <a:effectLst/>
            </a:endParaRPr>
          </a:p>
          <a:p>
            <a:pPr marL="285750" indent="-285750" algn="just">
              <a:spcBef>
                <a:spcPts val="900"/>
              </a:spcBef>
              <a:buFont typeface="Wingdings" pitchFamily="2" charset="2"/>
              <a:buChar char="ü"/>
            </a:pPr>
            <a:r>
              <a:rPr lang="en-US" sz="1200" dirty="0">
                <a:solidFill>
                  <a:schemeClr val="tx2"/>
                </a:solidFill>
                <a:effectLst/>
              </a:rPr>
              <a:t>Requires staining and careful sample preparation</a:t>
            </a:r>
          </a:p>
          <a:p>
            <a:pPr algn="just"/>
            <a:endParaRPr lang="en-US" sz="1200" dirty="0">
              <a:solidFill>
                <a:schemeClr val="tx2"/>
              </a:solidFill>
              <a:effectLst/>
            </a:endParaRPr>
          </a:p>
        </p:txBody>
      </p:sp>
      <p:sp>
        <p:nvSpPr>
          <p:cNvPr id="9" name="TextBox 8">
            <a:extLst>
              <a:ext uri="{FF2B5EF4-FFF2-40B4-BE49-F238E27FC236}">
                <a16:creationId xmlns:a16="http://schemas.microsoft.com/office/drawing/2014/main" id="{B75C75F6-E710-DE53-746A-714149245923}"/>
              </a:ext>
            </a:extLst>
          </p:cNvPr>
          <p:cNvSpPr txBox="1"/>
          <p:nvPr/>
        </p:nvSpPr>
        <p:spPr>
          <a:xfrm>
            <a:off x="5003733" y="647031"/>
            <a:ext cx="3943351" cy="3046988"/>
          </a:xfrm>
          <a:prstGeom prst="rect">
            <a:avLst/>
          </a:prstGeom>
          <a:noFill/>
        </p:spPr>
        <p:txBody>
          <a:bodyPr wrap="square" rtlCol="0">
            <a:spAutoFit/>
          </a:bodyPr>
          <a:lstStyle/>
          <a:p>
            <a:pPr algn="just"/>
            <a:r>
              <a:rPr lang="en-US" sz="1200" b="1" dirty="0">
                <a:solidFill>
                  <a:schemeClr val="tx2"/>
                </a:solidFill>
                <a:effectLst/>
              </a:rPr>
              <a:t> Western Blotting</a:t>
            </a:r>
            <a:endParaRPr lang="en-US" sz="1200" dirty="0">
              <a:solidFill>
                <a:schemeClr val="tx2"/>
              </a:solidFill>
              <a:effectLst/>
            </a:endParaRPr>
          </a:p>
          <a:p>
            <a:pPr marL="285750" indent="-285750" algn="just">
              <a:spcBef>
                <a:spcPts val="900"/>
              </a:spcBef>
              <a:buFont typeface="Wingdings" pitchFamily="2" charset="2"/>
              <a:buChar char="ü"/>
            </a:pPr>
            <a:r>
              <a:rPr lang="en-US" sz="1200" dirty="0">
                <a:solidFill>
                  <a:schemeClr val="tx2"/>
                </a:solidFill>
                <a:effectLst/>
              </a:rPr>
              <a:t>After SDS-PAGE, proteins are transferred to a membrane and detected using </a:t>
            </a:r>
            <a:r>
              <a:rPr lang="en-US" sz="1200" b="1" dirty="0">
                <a:solidFill>
                  <a:schemeClr val="tx2"/>
                </a:solidFill>
                <a:effectLst/>
              </a:rPr>
              <a:t>specific antibodies</a:t>
            </a:r>
            <a:endParaRPr lang="en-US" sz="1200" b="1" dirty="0">
              <a:solidFill>
                <a:schemeClr val="tx2"/>
              </a:solidFill>
            </a:endParaRPr>
          </a:p>
          <a:p>
            <a:pPr marL="285750" indent="-285750" algn="just">
              <a:spcBef>
                <a:spcPts val="900"/>
              </a:spcBef>
              <a:buFont typeface="Wingdings" pitchFamily="2" charset="2"/>
              <a:buChar char="ü"/>
            </a:pPr>
            <a:endParaRPr lang="en-US" sz="1200" dirty="0">
              <a:solidFill>
                <a:schemeClr val="tx2"/>
              </a:solidFill>
              <a:effectLst/>
            </a:endParaRPr>
          </a:p>
          <a:p>
            <a:pPr algn="just">
              <a:spcBef>
                <a:spcPts val="900"/>
              </a:spcBef>
            </a:pPr>
            <a:r>
              <a:rPr lang="en-US" sz="1200" b="1" u="sng" dirty="0">
                <a:solidFill>
                  <a:schemeClr val="tx2"/>
                </a:solidFill>
                <a:effectLst/>
              </a:rPr>
              <a:t>Advantages</a:t>
            </a:r>
            <a:r>
              <a:rPr lang="en-US" sz="1200" b="1" dirty="0">
                <a:solidFill>
                  <a:schemeClr val="tx2"/>
                </a:solidFill>
                <a:effectLst/>
              </a:rPr>
              <a:t>:</a:t>
            </a:r>
            <a:endParaRPr lang="en-US" sz="1200" dirty="0">
              <a:solidFill>
                <a:schemeClr val="tx2"/>
              </a:solidFill>
              <a:effectLst/>
            </a:endParaRPr>
          </a:p>
          <a:p>
            <a:pPr marL="285750" indent="-285750" algn="just">
              <a:spcBef>
                <a:spcPts val="900"/>
              </a:spcBef>
              <a:buFont typeface="Wingdings" pitchFamily="2" charset="2"/>
              <a:buChar char="ü"/>
            </a:pPr>
            <a:r>
              <a:rPr lang="en-US" sz="1200" dirty="0">
                <a:solidFill>
                  <a:schemeClr val="tx2"/>
                </a:solidFill>
                <a:effectLst/>
              </a:rPr>
              <a:t>Confirms the presence of the target protein</a:t>
            </a:r>
          </a:p>
          <a:p>
            <a:pPr marL="285750" indent="-285750" algn="just">
              <a:spcBef>
                <a:spcPts val="900"/>
              </a:spcBef>
              <a:buFont typeface="Wingdings" pitchFamily="2" charset="2"/>
              <a:buChar char="ü"/>
            </a:pPr>
            <a:r>
              <a:rPr lang="en-US" sz="1200" dirty="0">
                <a:solidFill>
                  <a:schemeClr val="tx2"/>
                </a:solidFill>
                <a:effectLst/>
              </a:rPr>
              <a:t>Can validate the purity of a specific protein</a:t>
            </a:r>
          </a:p>
          <a:p>
            <a:pPr marL="285750" indent="-285750" algn="just">
              <a:spcBef>
                <a:spcPts val="900"/>
              </a:spcBef>
              <a:buFont typeface="Wingdings" pitchFamily="2" charset="2"/>
              <a:buChar char="ü"/>
            </a:pPr>
            <a:endParaRPr lang="en-US" sz="1200" dirty="0">
              <a:solidFill>
                <a:schemeClr val="tx2"/>
              </a:solidFill>
              <a:effectLst/>
            </a:endParaRPr>
          </a:p>
          <a:p>
            <a:pPr algn="just">
              <a:spcBef>
                <a:spcPts val="900"/>
              </a:spcBef>
            </a:pPr>
            <a:r>
              <a:rPr lang="en-US" sz="1200" b="1" u="sng" dirty="0">
                <a:solidFill>
                  <a:schemeClr val="tx2"/>
                </a:solidFill>
                <a:effectLst/>
              </a:rPr>
              <a:t>Limitations</a:t>
            </a:r>
            <a:r>
              <a:rPr lang="en-US" sz="1200" b="1" dirty="0">
                <a:solidFill>
                  <a:schemeClr val="tx2"/>
                </a:solidFill>
                <a:effectLst/>
              </a:rPr>
              <a:t>:</a:t>
            </a:r>
            <a:endParaRPr lang="en-US" sz="1200" dirty="0">
              <a:solidFill>
                <a:schemeClr val="tx2"/>
              </a:solidFill>
              <a:effectLst/>
            </a:endParaRPr>
          </a:p>
          <a:p>
            <a:pPr marL="285750" indent="-285750" algn="just">
              <a:spcBef>
                <a:spcPts val="900"/>
              </a:spcBef>
              <a:buFont typeface="Wingdings" pitchFamily="2" charset="2"/>
              <a:buChar char="ü"/>
            </a:pPr>
            <a:r>
              <a:rPr lang="en-US" sz="1200" dirty="0">
                <a:solidFill>
                  <a:schemeClr val="tx2"/>
                </a:solidFill>
                <a:effectLst/>
              </a:rPr>
              <a:t>Time-intensive and requires access to specific antibodies</a:t>
            </a:r>
          </a:p>
        </p:txBody>
      </p:sp>
      <p:sp>
        <p:nvSpPr>
          <p:cNvPr id="11" name="TextBox 10">
            <a:extLst>
              <a:ext uri="{FF2B5EF4-FFF2-40B4-BE49-F238E27FC236}">
                <a16:creationId xmlns:a16="http://schemas.microsoft.com/office/drawing/2014/main" id="{34EF40DC-1E99-A2BF-02C3-28DED82B59AD}"/>
              </a:ext>
            </a:extLst>
          </p:cNvPr>
          <p:cNvSpPr txBox="1"/>
          <p:nvPr/>
        </p:nvSpPr>
        <p:spPr>
          <a:xfrm>
            <a:off x="507513" y="3744359"/>
            <a:ext cx="5151834" cy="276999"/>
          </a:xfrm>
          <a:prstGeom prst="rect">
            <a:avLst/>
          </a:prstGeom>
          <a:noFill/>
        </p:spPr>
        <p:txBody>
          <a:bodyPr wrap="square">
            <a:spAutoFit/>
          </a:bodyPr>
          <a:lstStyle/>
          <a:p>
            <a:pPr algn="just"/>
            <a:endParaRPr lang="en-US" sz="1200" dirty="0">
              <a:solidFill>
                <a:schemeClr val="tx2"/>
              </a:solidFill>
              <a:effectLst/>
            </a:endParaRPr>
          </a:p>
        </p:txBody>
      </p:sp>
      <p:pic>
        <p:nvPicPr>
          <p:cNvPr id="5" name="Picture 4">
            <a:extLst>
              <a:ext uri="{FF2B5EF4-FFF2-40B4-BE49-F238E27FC236}">
                <a16:creationId xmlns:a16="http://schemas.microsoft.com/office/drawing/2014/main" id="{F167F7AF-BF42-42EF-6B99-EC2A2C4CB5CD}"/>
              </a:ext>
            </a:extLst>
          </p:cNvPr>
          <p:cNvPicPr>
            <a:picLocks noChangeAspect="1"/>
          </p:cNvPicPr>
          <p:nvPr/>
        </p:nvPicPr>
        <p:blipFill>
          <a:blip r:embed="rId3"/>
          <a:srcRect t="44890"/>
          <a:stretch/>
        </p:blipFill>
        <p:spPr>
          <a:xfrm>
            <a:off x="5289033" y="3596561"/>
            <a:ext cx="3206555" cy="1491751"/>
          </a:xfrm>
          <a:prstGeom prst="rect">
            <a:avLst/>
          </a:prstGeom>
        </p:spPr>
      </p:pic>
      <p:pic>
        <p:nvPicPr>
          <p:cNvPr id="7" name="Picture 6">
            <a:extLst>
              <a:ext uri="{FF2B5EF4-FFF2-40B4-BE49-F238E27FC236}">
                <a16:creationId xmlns:a16="http://schemas.microsoft.com/office/drawing/2014/main" id="{D1B32828-6A57-661F-9DEB-31B340C2EE4B}"/>
              </a:ext>
            </a:extLst>
          </p:cNvPr>
          <p:cNvPicPr>
            <a:picLocks noChangeAspect="1"/>
          </p:cNvPicPr>
          <p:nvPr/>
        </p:nvPicPr>
        <p:blipFill>
          <a:blip r:embed="rId3"/>
          <a:srcRect b="51884"/>
          <a:stretch/>
        </p:blipFill>
        <p:spPr>
          <a:xfrm>
            <a:off x="2267635" y="3691221"/>
            <a:ext cx="3206555" cy="1302429"/>
          </a:xfrm>
          <a:prstGeom prst="rect">
            <a:avLst/>
          </a:prstGeom>
        </p:spPr>
      </p:pic>
      <p:sp>
        <p:nvSpPr>
          <p:cNvPr id="2" name="TextBox 1">
            <a:extLst>
              <a:ext uri="{FF2B5EF4-FFF2-40B4-BE49-F238E27FC236}">
                <a16:creationId xmlns:a16="http://schemas.microsoft.com/office/drawing/2014/main" id="{B7F0A265-1C17-5DD7-253B-F64EDF0C78EF}"/>
              </a:ext>
            </a:extLst>
          </p:cNvPr>
          <p:cNvSpPr txBox="1"/>
          <p:nvPr/>
        </p:nvSpPr>
        <p:spPr>
          <a:xfrm>
            <a:off x="7775984" y="4870139"/>
            <a:ext cx="671979" cy="338554"/>
          </a:xfrm>
          <a:prstGeom prst="rect">
            <a:avLst/>
          </a:prstGeom>
          <a:noFill/>
        </p:spPr>
        <p:txBody>
          <a:bodyPr wrap="none" rtlCol="0">
            <a:spAutoFit/>
          </a:bodyPr>
          <a:lstStyle/>
          <a:p>
            <a:r>
              <a:rPr lang="en-US" sz="800" i="1" dirty="0" err="1">
                <a:solidFill>
                  <a:schemeClr val="accent3"/>
                </a:solidFill>
                <a:effectLst/>
              </a:rPr>
              <a:t>BioRender</a:t>
            </a:r>
            <a:endParaRPr lang="en-US" sz="800" i="1" dirty="0">
              <a:solidFill>
                <a:schemeClr val="accent3"/>
              </a:solidFill>
              <a:effectLst/>
            </a:endParaRPr>
          </a:p>
          <a:p>
            <a:endParaRPr lang="en-US" sz="800" i="1" dirty="0">
              <a:solidFill>
                <a:schemeClr val="accent3">
                  <a:lumMod val="75000"/>
                </a:schemeClr>
              </a:solidFill>
            </a:endParaRPr>
          </a:p>
        </p:txBody>
      </p:sp>
    </p:spTree>
    <p:extLst>
      <p:ext uri="{BB962C8B-B14F-4D97-AF65-F5344CB8AC3E}">
        <p14:creationId xmlns:p14="http://schemas.microsoft.com/office/powerpoint/2010/main" val="2801778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AA52C8-A9EB-D147-9AB4-2A28FFE9D22D}"/>
              </a:ext>
            </a:extLst>
          </p:cNvPr>
          <p:cNvSpPr txBox="1"/>
          <p:nvPr/>
        </p:nvSpPr>
        <p:spPr>
          <a:xfrm>
            <a:off x="4542810" y="1609936"/>
            <a:ext cx="4404274" cy="2123658"/>
          </a:xfrm>
          <a:prstGeom prst="rect">
            <a:avLst/>
          </a:prstGeom>
          <a:noFill/>
        </p:spPr>
        <p:txBody>
          <a:bodyPr wrap="square" rtlCol="0">
            <a:spAutoFit/>
          </a:bodyPr>
          <a:lstStyle/>
          <a:p>
            <a:r>
              <a:rPr lang="en-US" sz="4400" dirty="0">
                <a:solidFill>
                  <a:srgbClr val="007480"/>
                </a:solidFill>
                <a:latin typeface="Helvetica Neue Medium" panose="02000503000000020004" pitchFamily="2" charset="0"/>
                <a:ea typeface="Helvetica Neue Medium" panose="02000503000000020004" pitchFamily="2" charset="0"/>
                <a:cs typeface="Helvetica Neue Medium" panose="02000503000000020004" pitchFamily="2" charset="0"/>
              </a:rPr>
              <a:t>Thank you for your attention!</a:t>
            </a:r>
          </a:p>
          <a:p>
            <a:endParaRPr lang="en-US" sz="4400" dirty="0">
              <a:solidFill>
                <a:srgbClr val="00748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7" name="TextBox 6">
            <a:extLst>
              <a:ext uri="{FF2B5EF4-FFF2-40B4-BE49-F238E27FC236}">
                <a16:creationId xmlns:a16="http://schemas.microsoft.com/office/drawing/2014/main" id="{6BF3997E-D63C-5344-90D0-B5DE9A009275}"/>
              </a:ext>
            </a:extLst>
          </p:cNvPr>
          <p:cNvSpPr txBox="1"/>
          <p:nvPr/>
        </p:nvSpPr>
        <p:spPr>
          <a:xfrm>
            <a:off x="3734200" y="-50590"/>
            <a:ext cx="184731" cy="338555"/>
          </a:xfrm>
          <a:prstGeom prst="rect">
            <a:avLst/>
          </a:prstGeom>
          <a:noFill/>
        </p:spPr>
        <p:txBody>
          <a:bodyPr wrap="none" rtlCol="0">
            <a:spAutoFit/>
          </a:bodyPr>
          <a:lstStyle/>
          <a:p>
            <a:pPr algn="ctr"/>
            <a:endParaRPr lang="en-US" sz="1600" dirty="0">
              <a:solidFill>
                <a:srgbClr val="007480"/>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9" name="Segnaposto numero diapositiva 5">
            <a:extLst>
              <a:ext uri="{FF2B5EF4-FFF2-40B4-BE49-F238E27FC236}">
                <a16:creationId xmlns:a16="http://schemas.microsoft.com/office/drawing/2014/main" id="{B4366D14-4BAA-1E6F-1E92-17FB9046964E}"/>
              </a:ext>
            </a:extLst>
          </p:cNvPr>
          <p:cNvSpPr>
            <a:spLocks noGrp="1"/>
          </p:cNvSpPr>
          <p:nvPr>
            <p:ph type="sldNum" sz="quarter" idx="12"/>
          </p:nvPr>
        </p:nvSpPr>
        <p:spPr>
          <a:xfrm>
            <a:off x="8690703" y="4921604"/>
            <a:ext cx="512762" cy="163552"/>
          </a:xfrm>
        </p:spPr>
        <p:txBody>
          <a:bodyPr/>
          <a:lstStyle/>
          <a:p>
            <a:r>
              <a:rPr lang="fr-FR" dirty="0"/>
              <a:t>21</a:t>
            </a:r>
          </a:p>
        </p:txBody>
      </p:sp>
      <p:sp>
        <p:nvSpPr>
          <p:cNvPr id="3" name="Rettangolo 2">
            <a:extLst>
              <a:ext uri="{FF2B5EF4-FFF2-40B4-BE49-F238E27FC236}">
                <a16:creationId xmlns:a16="http://schemas.microsoft.com/office/drawing/2014/main" id="{089F5A92-B34B-D414-8B25-42ABE27D064D}"/>
              </a:ext>
            </a:extLst>
          </p:cNvPr>
          <p:cNvSpPr/>
          <p:nvPr/>
        </p:nvSpPr>
        <p:spPr>
          <a:xfrm>
            <a:off x="329609" y="4837814"/>
            <a:ext cx="287079" cy="22328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631875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9E183-112B-5FE6-9439-657ACB76658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28FDAC0-5617-6ED6-F976-2D6D08FB920E}"/>
              </a:ext>
            </a:extLst>
          </p:cNvPr>
          <p:cNvSpPr>
            <a:spLocks noGrp="1"/>
          </p:cNvSpPr>
          <p:nvPr>
            <p:ph type="title"/>
          </p:nvPr>
        </p:nvSpPr>
        <p:spPr>
          <a:xfrm>
            <a:off x="904875" y="131033"/>
            <a:ext cx="7610476" cy="616220"/>
          </a:xfrm>
        </p:spPr>
        <p:txBody>
          <a:bodyPr>
            <a:noAutofit/>
          </a:bodyPr>
          <a:lstStyle/>
          <a:p>
            <a:r>
              <a:rPr lang="en-GB" sz="2900" dirty="0">
                <a:solidFill>
                  <a:schemeClr val="tx2"/>
                </a:solidFill>
              </a:rPr>
              <a:t>Typical Protein Purification Workflow</a:t>
            </a:r>
            <a:br>
              <a:rPr lang="en-GB" sz="2900" dirty="0">
                <a:solidFill>
                  <a:schemeClr val="tx2"/>
                </a:solidFill>
              </a:rPr>
            </a:br>
            <a:endParaRPr lang="en-GB" sz="2900" dirty="0">
              <a:solidFill>
                <a:schemeClr val="tx2"/>
              </a:solidFill>
            </a:endParaRPr>
          </a:p>
        </p:txBody>
      </p:sp>
      <p:sp>
        <p:nvSpPr>
          <p:cNvPr id="3" name="Segnaposto numero diapositiva 5">
            <a:extLst>
              <a:ext uri="{FF2B5EF4-FFF2-40B4-BE49-F238E27FC236}">
                <a16:creationId xmlns:a16="http://schemas.microsoft.com/office/drawing/2014/main" id="{51F9F327-1D2D-0DAD-7EF2-015242064BBB}"/>
              </a:ext>
            </a:extLst>
          </p:cNvPr>
          <p:cNvSpPr>
            <a:spLocks noGrp="1"/>
          </p:cNvSpPr>
          <p:nvPr>
            <p:ph type="sldNum" sz="quarter" idx="12"/>
          </p:nvPr>
        </p:nvSpPr>
        <p:spPr>
          <a:xfrm>
            <a:off x="8690703" y="4921604"/>
            <a:ext cx="512762" cy="163552"/>
          </a:xfrm>
        </p:spPr>
        <p:txBody>
          <a:bodyPr/>
          <a:lstStyle/>
          <a:p>
            <a:r>
              <a:rPr lang="fr-FR" dirty="0">
                <a:solidFill>
                  <a:schemeClr val="tx2"/>
                </a:solidFill>
              </a:rPr>
              <a:t>2</a:t>
            </a:r>
          </a:p>
        </p:txBody>
      </p:sp>
      <p:sp>
        <p:nvSpPr>
          <p:cNvPr id="22" name="TextBox 21">
            <a:extLst>
              <a:ext uri="{FF2B5EF4-FFF2-40B4-BE49-F238E27FC236}">
                <a16:creationId xmlns:a16="http://schemas.microsoft.com/office/drawing/2014/main" id="{5EC5EACA-92DF-7F50-935B-A0667A3BF611}"/>
              </a:ext>
            </a:extLst>
          </p:cNvPr>
          <p:cNvSpPr txBox="1"/>
          <p:nvPr/>
        </p:nvSpPr>
        <p:spPr>
          <a:xfrm>
            <a:off x="505704" y="1355359"/>
            <a:ext cx="3460999" cy="2432782"/>
          </a:xfrm>
          <a:prstGeom prst="rect">
            <a:avLst/>
          </a:prstGeom>
          <a:noFill/>
        </p:spPr>
        <p:txBody>
          <a:bodyPr wrap="square">
            <a:spAutoFit/>
          </a:bodyPr>
          <a:lstStyle/>
          <a:p>
            <a:pPr>
              <a:lnSpc>
                <a:spcPct val="150000"/>
              </a:lnSpc>
            </a:pPr>
            <a:r>
              <a:rPr lang="en-US" sz="1300" b="1" dirty="0">
                <a:solidFill>
                  <a:schemeClr val="tx2"/>
                </a:solidFill>
                <a:effectLst/>
              </a:rPr>
              <a:t>Steps Involved:</a:t>
            </a:r>
            <a:endParaRPr lang="en-US" sz="1300" dirty="0">
              <a:solidFill>
                <a:schemeClr val="tx2"/>
              </a:solidFill>
              <a:effectLst/>
            </a:endParaRPr>
          </a:p>
          <a:p>
            <a:pPr marL="285750" indent="-285750">
              <a:lnSpc>
                <a:spcPct val="150000"/>
              </a:lnSpc>
              <a:spcBef>
                <a:spcPts val="900"/>
              </a:spcBef>
              <a:buFont typeface="Wingdings" pitchFamily="2" charset="2"/>
              <a:buChar char="à"/>
            </a:pPr>
            <a:r>
              <a:rPr lang="en-US" sz="1300" b="1" dirty="0">
                <a:solidFill>
                  <a:schemeClr val="tx2"/>
                </a:solidFill>
                <a:effectLst/>
              </a:rPr>
              <a:t>Sourcing</a:t>
            </a:r>
            <a:endParaRPr lang="en-US" sz="1300" dirty="0">
              <a:solidFill>
                <a:schemeClr val="tx2"/>
              </a:solidFill>
            </a:endParaRPr>
          </a:p>
          <a:p>
            <a:pPr marL="285750" indent="-285750">
              <a:lnSpc>
                <a:spcPct val="150000"/>
              </a:lnSpc>
              <a:spcBef>
                <a:spcPts val="900"/>
              </a:spcBef>
              <a:buFont typeface="Wingdings" pitchFamily="2" charset="2"/>
              <a:buChar char="à"/>
            </a:pPr>
            <a:r>
              <a:rPr lang="en-US" sz="1300" b="1" dirty="0">
                <a:solidFill>
                  <a:schemeClr val="tx2"/>
                </a:solidFill>
                <a:effectLst/>
              </a:rPr>
              <a:t>Extraction</a:t>
            </a:r>
          </a:p>
          <a:p>
            <a:pPr marL="285750" indent="-285750">
              <a:lnSpc>
                <a:spcPct val="150000"/>
              </a:lnSpc>
              <a:spcBef>
                <a:spcPts val="900"/>
              </a:spcBef>
              <a:buFont typeface="Wingdings" pitchFamily="2" charset="2"/>
              <a:buChar char="à"/>
            </a:pPr>
            <a:r>
              <a:rPr lang="en-US" sz="1300" b="1" dirty="0">
                <a:solidFill>
                  <a:schemeClr val="tx2"/>
                </a:solidFill>
                <a:effectLst/>
              </a:rPr>
              <a:t>Stabilization</a:t>
            </a:r>
            <a:endParaRPr lang="en-US" sz="1300" dirty="0">
              <a:solidFill>
                <a:schemeClr val="tx2"/>
              </a:solidFill>
            </a:endParaRPr>
          </a:p>
          <a:p>
            <a:pPr marL="285750" indent="-285750">
              <a:lnSpc>
                <a:spcPct val="150000"/>
              </a:lnSpc>
              <a:spcBef>
                <a:spcPts val="900"/>
              </a:spcBef>
              <a:buFont typeface="Wingdings" pitchFamily="2" charset="2"/>
              <a:buChar char="à"/>
            </a:pPr>
            <a:r>
              <a:rPr lang="en-US" sz="1300" b="1" dirty="0">
                <a:solidFill>
                  <a:schemeClr val="tx2"/>
                </a:solidFill>
                <a:effectLst/>
              </a:rPr>
              <a:t>Purification</a:t>
            </a:r>
            <a:endParaRPr lang="en-US" sz="1300" dirty="0">
              <a:solidFill>
                <a:schemeClr val="tx2"/>
              </a:solidFill>
            </a:endParaRPr>
          </a:p>
          <a:p>
            <a:pPr marL="285750" indent="-285750">
              <a:lnSpc>
                <a:spcPct val="150000"/>
              </a:lnSpc>
              <a:spcBef>
                <a:spcPts val="900"/>
              </a:spcBef>
              <a:buFont typeface="Wingdings" pitchFamily="2" charset="2"/>
              <a:buChar char="à"/>
            </a:pPr>
            <a:r>
              <a:rPr lang="en-US" sz="1300" b="1" dirty="0">
                <a:solidFill>
                  <a:schemeClr val="tx2"/>
                </a:solidFill>
                <a:effectLst/>
              </a:rPr>
              <a:t>Characterization</a:t>
            </a:r>
            <a:endParaRPr lang="en-US" sz="1300" dirty="0">
              <a:solidFill>
                <a:schemeClr val="tx2"/>
              </a:solidFill>
            </a:endParaRPr>
          </a:p>
        </p:txBody>
      </p:sp>
      <p:pic>
        <p:nvPicPr>
          <p:cNvPr id="6" name="Picture 5">
            <a:extLst>
              <a:ext uri="{FF2B5EF4-FFF2-40B4-BE49-F238E27FC236}">
                <a16:creationId xmlns:a16="http://schemas.microsoft.com/office/drawing/2014/main" id="{F607FC04-A44D-3049-3533-96E3DF4A7F6E}"/>
              </a:ext>
            </a:extLst>
          </p:cNvPr>
          <p:cNvPicPr>
            <a:picLocks noChangeAspect="1"/>
          </p:cNvPicPr>
          <p:nvPr/>
        </p:nvPicPr>
        <p:blipFill>
          <a:blip r:embed="rId3"/>
          <a:stretch>
            <a:fillRect/>
          </a:stretch>
        </p:blipFill>
        <p:spPr>
          <a:xfrm>
            <a:off x="2696595" y="1096856"/>
            <a:ext cx="6010301" cy="3380794"/>
          </a:xfrm>
          <a:prstGeom prst="rect">
            <a:avLst/>
          </a:prstGeom>
        </p:spPr>
      </p:pic>
      <p:sp>
        <p:nvSpPr>
          <p:cNvPr id="4" name="TextBox 3">
            <a:extLst>
              <a:ext uri="{FF2B5EF4-FFF2-40B4-BE49-F238E27FC236}">
                <a16:creationId xmlns:a16="http://schemas.microsoft.com/office/drawing/2014/main" id="{82C26488-608B-E1C4-C522-1D15CA226264}"/>
              </a:ext>
            </a:extLst>
          </p:cNvPr>
          <p:cNvSpPr txBox="1"/>
          <p:nvPr/>
        </p:nvSpPr>
        <p:spPr>
          <a:xfrm>
            <a:off x="6768895" y="4488699"/>
            <a:ext cx="2052165" cy="338554"/>
          </a:xfrm>
          <a:prstGeom prst="rect">
            <a:avLst/>
          </a:prstGeom>
          <a:noFill/>
        </p:spPr>
        <p:txBody>
          <a:bodyPr wrap="none" rtlCol="0">
            <a:spAutoFit/>
          </a:bodyPr>
          <a:lstStyle/>
          <a:p>
            <a:r>
              <a:rPr lang="en-US" sz="800" i="1" dirty="0">
                <a:solidFill>
                  <a:schemeClr val="accent3">
                    <a:lumMod val="75000"/>
                  </a:schemeClr>
                </a:solidFill>
                <a:effectLst/>
                <a:latin typeface=".AppleSystemUIFont"/>
              </a:rPr>
              <a:t>  </a:t>
            </a:r>
            <a:r>
              <a:rPr lang="en-US" sz="800" i="1" dirty="0">
                <a:solidFill>
                  <a:schemeClr val="accent3">
                    <a:lumMod val="75000"/>
                  </a:schemeClr>
                </a:solidFill>
                <a:effectLst/>
              </a:rPr>
              <a:t>Zamora C., </a:t>
            </a:r>
            <a:r>
              <a:rPr lang="en-US" sz="800" b="0" i="1" dirty="0">
                <a:solidFill>
                  <a:schemeClr val="accent3">
                    <a:lumMod val="75000"/>
                  </a:schemeClr>
                </a:solidFill>
                <a:effectLst/>
              </a:rPr>
              <a:t>2024</a:t>
            </a:r>
            <a:r>
              <a:rPr lang="en-US" sz="800" i="1" dirty="0">
                <a:solidFill>
                  <a:schemeClr val="accent3">
                    <a:lumMod val="75000"/>
                  </a:schemeClr>
                </a:solidFill>
                <a:effectLst/>
              </a:rPr>
              <a:t>, </a:t>
            </a:r>
            <a:r>
              <a:rPr lang="en-US" sz="800" i="1" dirty="0">
                <a:solidFill>
                  <a:schemeClr val="accent3">
                    <a:lumMod val="75000"/>
                  </a:schemeClr>
                </a:solidFill>
              </a:rPr>
              <a:t>Technology Networks</a:t>
            </a:r>
            <a:endParaRPr lang="en-US" sz="800" i="1" dirty="0">
              <a:solidFill>
                <a:schemeClr val="accent3">
                  <a:lumMod val="75000"/>
                </a:schemeClr>
              </a:solidFill>
              <a:effectLst/>
            </a:endParaRPr>
          </a:p>
          <a:p>
            <a:endParaRPr lang="en-US" sz="800" i="1" dirty="0">
              <a:solidFill>
                <a:schemeClr val="accent3">
                  <a:lumMod val="75000"/>
                </a:schemeClr>
              </a:solidFill>
            </a:endParaRPr>
          </a:p>
        </p:txBody>
      </p:sp>
    </p:spTree>
    <p:extLst>
      <p:ext uri="{BB962C8B-B14F-4D97-AF65-F5344CB8AC3E}">
        <p14:creationId xmlns:p14="http://schemas.microsoft.com/office/powerpoint/2010/main" val="199525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D56C8-6946-A29C-6C7D-D7437517E1D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DEE1AF6-8690-9A75-86F7-280F7E7D56D6}"/>
              </a:ext>
            </a:extLst>
          </p:cNvPr>
          <p:cNvSpPr>
            <a:spLocks noGrp="1"/>
          </p:cNvSpPr>
          <p:nvPr>
            <p:ph type="title"/>
          </p:nvPr>
        </p:nvSpPr>
        <p:spPr>
          <a:xfrm>
            <a:off x="904875" y="131033"/>
            <a:ext cx="7610476" cy="616220"/>
          </a:xfrm>
        </p:spPr>
        <p:txBody>
          <a:bodyPr>
            <a:noAutofit/>
          </a:bodyPr>
          <a:lstStyle/>
          <a:p>
            <a:r>
              <a:rPr lang="en-GB" sz="2900" dirty="0">
                <a:solidFill>
                  <a:schemeClr val="tx2"/>
                </a:solidFill>
              </a:rPr>
              <a:t>Protein Extraction Methods </a:t>
            </a:r>
            <a:br>
              <a:rPr lang="en-GB" sz="2900" dirty="0">
                <a:solidFill>
                  <a:schemeClr val="tx2"/>
                </a:solidFill>
              </a:rPr>
            </a:br>
            <a:br>
              <a:rPr lang="en-GB" sz="2900" dirty="0">
                <a:solidFill>
                  <a:schemeClr val="tx2"/>
                </a:solidFill>
              </a:rPr>
            </a:br>
            <a:endParaRPr lang="en-GB" sz="2900" dirty="0">
              <a:solidFill>
                <a:schemeClr val="tx2"/>
              </a:solidFill>
            </a:endParaRPr>
          </a:p>
        </p:txBody>
      </p:sp>
      <p:sp>
        <p:nvSpPr>
          <p:cNvPr id="3" name="Segnaposto numero diapositiva 5">
            <a:extLst>
              <a:ext uri="{FF2B5EF4-FFF2-40B4-BE49-F238E27FC236}">
                <a16:creationId xmlns:a16="http://schemas.microsoft.com/office/drawing/2014/main" id="{016CC899-CB5E-C71D-920A-4C98CCFB2C7C}"/>
              </a:ext>
            </a:extLst>
          </p:cNvPr>
          <p:cNvSpPr>
            <a:spLocks noGrp="1"/>
          </p:cNvSpPr>
          <p:nvPr>
            <p:ph type="sldNum" sz="quarter" idx="12"/>
          </p:nvPr>
        </p:nvSpPr>
        <p:spPr>
          <a:xfrm>
            <a:off x="8690703" y="4921604"/>
            <a:ext cx="512762" cy="163552"/>
          </a:xfrm>
        </p:spPr>
        <p:txBody>
          <a:bodyPr/>
          <a:lstStyle/>
          <a:p>
            <a:r>
              <a:rPr lang="fr-FR" dirty="0">
                <a:solidFill>
                  <a:schemeClr val="tx2"/>
                </a:solidFill>
              </a:rPr>
              <a:t>3</a:t>
            </a:r>
          </a:p>
        </p:txBody>
      </p:sp>
      <p:pic>
        <p:nvPicPr>
          <p:cNvPr id="5" name="Picture 4">
            <a:extLst>
              <a:ext uri="{FF2B5EF4-FFF2-40B4-BE49-F238E27FC236}">
                <a16:creationId xmlns:a16="http://schemas.microsoft.com/office/drawing/2014/main" id="{6CF63A0E-79EC-3D04-6E2C-6F7E8868A3D8}"/>
              </a:ext>
            </a:extLst>
          </p:cNvPr>
          <p:cNvPicPr>
            <a:picLocks noChangeAspect="1"/>
          </p:cNvPicPr>
          <p:nvPr/>
        </p:nvPicPr>
        <p:blipFill>
          <a:blip r:embed="rId3"/>
          <a:srcRect t="-2673" r="-2137" b="-2908"/>
          <a:stretch/>
        </p:blipFill>
        <p:spPr>
          <a:xfrm>
            <a:off x="1273955" y="747253"/>
            <a:ext cx="6596090" cy="3835490"/>
          </a:xfrm>
          <a:prstGeom prst="rect">
            <a:avLst/>
          </a:prstGeom>
        </p:spPr>
      </p:pic>
      <p:sp>
        <p:nvSpPr>
          <p:cNvPr id="4" name="TextBox 3">
            <a:extLst>
              <a:ext uri="{FF2B5EF4-FFF2-40B4-BE49-F238E27FC236}">
                <a16:creationId xmlns:a16="http://schemas.microsoft.com/office/drawing/2014/main" id="{54AB0E94-97FE-6DD4-3907-DEC520557324}"/>
              </a:ext>
            </a:extLst>
          </p:cNvPr>
          <p:cNvSpPr txBox="1"/>
          <p:nvPr/>
        </p:nvSpPr>
        <p:spPr>
          <a:xfrm>
            <a:off x="5687252" y="4457231"/>
            <a:ext cx="2052165" cy="338554"/>
          </a:xfrm>
          <a:prstGeom prst="rect">
            <a:avLst/>
          </a:prstGeom>
          <a:noFill/>
        </p:spPr>
        <p:txBody>
          <a:bodyPr wrap="none" rtlCol="0">
            <a:spAutoFit/>
          </a:bodyPr>
          <a:lstStyle/>
          <a:p>
            <a:r>
              <a:rPr lang="en-US" sz="800" i="1" dirty="0">
                <a:solidFill>
                  <a:schemeClr val="accent3">
                    <a:lumMod val="75000"/>
                  </a:schemeClr>
                </a:solidFill>
                <a:effectLst/>
                <a:latin typeface=".AppleSystemUIFont"/>
              </a:rPr>
              <a:t>  </a:t>
            </a:r>
            <a:r>
              <a:rPr lang="en-US" sz="800" i="1" dirty="0">
                <a:solidFill>
                  <a:schemeClr val="accent3">
                    <a:lumMod val="75000"/>
                  </a:schemeClr>
                </a:solidFill>
                <a:effectLst/>
              </a:rPr>
              <a:t>Zamora C., </a:t>
            </a:r>
            <a:r>
              <a:rPr lang="en-US" sz="800" b="0" i="1" dirty="0">
                <a:solidFill>
                  <a:schemeClr val="accent3">
                    <a:lumMod val="75000"/>
                  </a:schemeClr>
                </a:solidFill>
                <a:effectLst/>
              </a:rPr>
              <a:t>2024</a:t>
            </a:r>
            <a:r>
              <a:rPr lang="en-US" sz="800" i="1" dirty="0">
                <a:solidFill>
                  <a:schemeClr val="accent3">
                    <a:lumMod val="75000"/>
                  </a:schemeClr>
                </a:solidFill>
                <a:effectLst/>
              </a:rPr>
              <a:t>, </a:t>
            </a:r>
            <a:r>
              <a:rPr lang="en-US" sz="800" i="1" dirty="0">
                <a:solidFill>
                  <a:schemeClr val="accent3">
                    <a:lumMod val="75000"/>
                  </a:schemeClr>
                </a:solidFill>
              </a:rPr>
              <a:t>Technology Networks</a:t>
            </a:r>
            <a:endParaRPr lang="en-US" sz="800" i="1" dirty="0">
              <a:solidFill>
                <a:schemeClr val="accent3">
                  <a:lumMod val="75000"/>
                </a:schemeClr>
              </a:solidFill>
              <a:effectLst/>
            </a:endParaRPr>
          </a:p>
          <a:p>
            <a:endParaRPr lang="en-US" sz="800" i="1" dirty="0">
              <a:solidFill>
                <a:schemeClr val="accent3">
                  <a:lumMod val="75000"/>
                </a:schemeClr>
              </a:solidFill>
            </a:endParaRPr>
          </a:p>
        </p:txBody>
      </p:sp>
    </p:spTree>
    <p:extLst>
      <p:ext uri="{BB962C8B-B14F-4D97-AF65-F5344CB8AC3E}">
        <p14:creationId xmlns:p14="http://schemas.microsoft.com/office/powerpoint/2010/main" val="4185520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2D271-4F90-8E24-CF82-B7B9D7C1F64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0888606-2DFB-4E15-6D8F-7FE5E8842EEF}"/>
              </a:ext>
            </a:extLst>
          </p:cNvPr>
          <p:cNvSpPr>
            <a:spLocks noGrp="1"/>
          </p:cNvSpPr>
          <p:nvPr>
            <p:ph type="title"/>
          </p:nvPr>
        </p:nvSpPr>
        <p:spPr>
          <a:xfrm>
            <a:off x="904875" y="131033"/>
            <a:ext cx="7610476" cy="616220"/>
          </a:xfrm>
        </p:spPr>
        <p:txBody>
          <a:bodyPr>
            <a:noAutofit/>
          </a:bodyPr>
          <a:lstStyle/>
          <a:p>
            <a:r>
              <a:rPr lang="en-GB" sz="2900" dirty="0">
                <a:solidFill>
                  <a:schemeClr val="tx2"/>
                </a:solidFill>
              </a:rPr>
              <a:t>Protein Purification Techniques Overview</a:t>
            </a:r>
            <a:br>
              <a:rPr lang="en-GB" sz="2900" dirty="0">
                <a:solidFill>
                  <a:schemeClr val="tx2"/>
                </a:solidFill>
              </a:rPr>
            </a:br>
            <a:endParaRPr lang="en-GB" sz="2900" dirty="0">
              <a:solidFill>
                <a:schemeClr val="tx2"/>
              </a:solidFill>
            </a:endParaRPr>
          </a:p>
        </p:txBody>
      </p:sp>
      <p:sp>
        <p:nvSpPr>
          <p:cNvPr id="3" name="Segnaposto numero diapositiva 5">
            <a:extLst>
              <a:ext uri="{FF2B5EF4-FFF2-40B4-BE49-F238E27FC236}">
                <a16:creationId xmlns:a16="http://schemas.microsoft.com/office/drawing/2014/main" id="{223B490C-9C36-8259-33CA-C3F72A046006}"/>
              </a:ext>
            </a:extLst>
          </p:cNvPr>
          <p:cNvSpPr>
            <a:spLocks noGrp="1"/>
          </p:cNvSpPr>
          <p:nvPr>
            <p:ph type="sldNum" sz="quarter" idx="12"/>
          </p:nvPr>
        </p:nvSpPr>
        <p:spPr>
          <a:xfrm>
            <a:off x="8690703" y="4921604"/>
            <a:ext cx="512762" cy="163552"/>
          </a:xfrm>
        </p:spPr>
        <p:txBody>
          <a:bodyPr/>
          <a:lstStyle/>
          <a:p>
            <a:r>
              <a:rPr lang="fr-FR" dirty="0">
                <a:solidFill>
                  <a:schemeClr val="tx2"/>
                </a:solidFill>
              </a:rPr>
              <a:t>4</a:t>
            </a:r>
          </a:p>
        </p:txBody>
      </p:sp>
      <p:sp>
        <p:nvSpPr>
          <p:cNvPr id="22" name="TextBox 21">
            <a:extLst>
              <a:ext uri="{FF2B5EF4-FFF2-40B4-BE49-F238E27FC236}">
                <a16:creationId xmlns:a16="http://schemas.microsoft.com/office/drawing/2014/main" id="{3131D241-F857-A139-1BFE-52B510BD6CD1}"/>
              </a:ext>
            </a:extLst>
          </p:cNvPr>
          <p:cNvSpPr txBox="1"/>
          <p:nvPr/>
        </p:nvSpPr>
        <p:spPr>
          <a:xfrm>
            <a:off x="1302149" y="1271266"/>
            <a:ext cx="5985269" cy="2432782"/>
          </a:xfrm>
          <a:prstGeom prst="rect">
            <a:avLst/>
          </a:prstGeom>
          <a:noFill/>
        </p:spPr>
        <p:txBody>
          <a:bodyPr wrap="square" numCol="1">
            <a:spAutoFit/>
          </a:bodyPr>
          <a:lstStyle/>
          <a:p>
            <a:pPr>
              <a:lnSpc>
                <a:spcPct val="150000"/>
              </a:lnSpc>
            </a:pPr>
            <a:r>
              <a:rPr lang="en-US" sz="1300" b="1" dirty="0">
                <a:solidFill>
                  <a:schemeClr val="tx2"/>
                </a:solidFill>
                <a:effectLst/>
              </a:rPr>
              <a:t>Techniques:</a:t>
            </a:r>
            <a:endParaRPr lang="en-US" sz="1300" dirty="0">
              <a:solidFill>
                <a:schemeClr val="tx2"/>
              </a:solidFill>
              <a:effectLst/>
            </a:endParaRPr>
          </a:p>
          <a:p>
            <a:pPr marL="285750" indent="-285750">
              <a:lnSpc>
                <a:spcPct val="150000"/>
              </a:lnSpc>
              <a:spcBef>
                <a:spcPts val="900"/>
              </a:spcBef>
              <a:buFont typeface="Wingdings" pitchFamily="2" charset="2"/>
              <a:buChar char="ü"/>
            </a:pPr>
            <a:r>
              <a:rPr lang="en-US" sz="1300" b="1" dirty="0">
                <a:solidFill>
                  <a:schemeClr val="tx2"/>
                </a:solidFill>
                <a:effectLst/>
              </a:rPr>
              <a:t>Centrifugation</a:t>
            </a:r>
          </a:p>
          <a:p>
            <a:pPr marL="285750" indent="-285750">
              <a:lnSpc>
                <a:spcPct val="150000"/>
              </a:lnSpc>
              <a:spcBef>
                <a:spcPts val="900"/>
              </a:spcBef>
              <a:buFont typeface="Wingdings" pitchFamily="2" charset="2"/>
              <a:buChar char="ü"/>
            </a:pPr>
            <a:r>
              <a:rPr lang="en-US" sz="1300" dirty="0">
                <a:solidFill>
                  <a:schemeClr val="tx2"/>
                </a:solidFill>
                <a:effectLst/>
              </a:rPr>
              <a:t>Precipitation</a:t>
            </a:r>
            <a:endParaRPr lang="en-US" sz="1300" dirty="0">
              <a:solidFill>
                <a:schemeClr val="tx2"/>
              </a:solidFill>
            </a:endParaRPr>
          </a:p>
          <a:p>
            <a:pPr marL="285750" indent="-285750">
              <a:lnSpc>
                <a:spcPct val="150000"/>
              </a:lnSpc>
              <a:spcBef>
                <a:spcPts val="900"/>
              </a:spcBef>
              <a:buFont typeface="Wingdings" pitchFamily="2" charset="2"/>
              <a:buChar char="ü"/>
            </a:pPr>
            <a:r>
              <a:rPr lang="en-US" sz="1300" dirty="0">
                <a:solidFill>
                  <a:schemeClr val="tx2"/>
                </a:solidFill>
                <a:effectLst/>
              </a:rPr>
              <a:t>Chromatography</a:t>
            </a:r>
            <a:endParaRPr lang="en-US" sz="1300" dirty="0">
              <a:solidFill>
                <a:schemeClr val="tx2"/>
              </a:solidFill>
            </a:endParaRPr>
          </a:p>
          <a:p>
            <a:pPr marL="285750" indent="-285750">
              <a:lnSpc>
                <a:spcPct val="150000"/>
              </a:lnSpc>
              <a:spcBef>
                <a:spcPts val="900"/>
              </a:spcBef>
              <a:buFont typeface="Wingdings" pitchFamily="2" charset="2"/>
              <a:buChar char="ü"/>
            </a:pPr>
            <a:r>
              <a:rPr lang="en-US" sz="1300" dirty="0">
                <a:solidFill>
                  <a:schemeClr val="tx2"/>
                </a:solidFill>
                <a:effectLst/>
              </a:rPr>
              <a:t>Ultrafiltration and Dialysis</a:t>
            </a:r>
          </a:p>
          <a:p>
            <a:pPr marL="285750" indent="-285750">
              <a:lnSpc>
                <a:spcPct val="150000"/>
              </a:lnSpc>
              <a:spcBef>
                <a:spcPts val="900"/>
              </a:spcBef>
              <a:buFont typeface="Wingdings" pitchFamily="2" charset="2"/>
              <a:buChar char="ü"/>
            </a:pPr>
            <a:r>
              <a:rPr lang="en-US" sz="1300" dirty="0">
                <a:solidFill>
                  <a:schemeClr val="tx2"/>
                </a:solidFill>
                <a:effectLst/>
              </a:rPr>
              <a:t>Electrophoresis</a:t>
            </a:r>
          </a:p>
        </p:txBody>
      </p:sp>
      <p:pic>
        <p:nvPicPr>
          <p:cNvPr id="13" name="Picture 12">
            <a:extLst>
              <a:ext uri="{FF2B5EF4-FFF2-40B4-BE49-F238E27FC236}">
                <a16:creationId xmlns:a16="http://schemas.microsoft.com/office/drawing/2014/main" id="{1A439CC2-9C14-66D7-E4AB-F82BA72DBAF9}"/>
              </a:ext>
            </a:extLst>
          </p:cNvPr>
          <p:cNvPicPr>
            <a:picLocks noChangeAspect="1"/>
          </p:cNvPicPr>
          <p:nvPr/>
        </p:nvPicPr>
        <p:blipFill>
          <a:blip r:embed="rId3"/>
          <a:stretch>
            <a:fillRect/>
          </a:stretch>
        </p:blipFill>
        <p:spPr>
          <a:xfrm>
            <a:off x="5412828" y="1515180"/>
            <a:ext cx="2429023" cy="2135630"/>
          </a:xfrm>
          <a:prstGeom prst="rect">
            <a:avLst/>
          </a:prstGeom>
        </p:spPr>
      </p:pic>
      <p:sp>
        <p:nvSpPr>
          <p:cNvPr id="5" name="TextBox 4">
            <a:extLst>
              <a:ext uri="{FF2B5EF4-FFF2-40B4-BE49-F238E27FC236}">
                <a16:creationId xmlns:a16="http://schemas.microsoft.com/office/drawing/2014/main" id="{CC1A8E56-7980-228A-D261-84B392CEA76E}"/>
              </a:ext>
            </a:extLst>
          </p:cNvPr>
          <p:cNvSpPr txBox="1"/>
          <p:nvPr/>
        </p:nvSpPr>
        <p:spPr>
          <a:xfrm>
            <a:off x="6814598" y="3365494"/>
            <a:ext cx="671979" cy="338554"/>
          </a:xfrm>
          <a:prstGeom prst="rect">
            <a:avLst/>
          </a:prstGeom>
          <a:noFill/>
        </p:spPr>
        <p:txBody>
          <a:bodyPr wrap="none" rtlCol="0">
            <a:spAutoFit/>
          </a:bodyPr>
          <a:lstStyle/>
          <a:p>
            <a:r>
              <a:rPr lang="en-US" sz="800" i="1" dirty="0" err="1">
                <a:solidFill>
                  <a:schemeClr val="accent3"/>
                </a:solidFill>
                <a:effectLst/>
              </a:rPr>
              <a:t>BioRender</a:t>
            </a:r>
            <a:endParaRPr lang="en-US" sz="800" i="1" dirty="0">
              <a:solidFill>
                <a:schemeClr val="accent3"/>
              </a:solidFill>
              <a:effectLst/>
            </a:endParaRPr>
          </a:p>
          <a:p>
            <a:endParaRPr lang="en-US" sz="800" i="1" dirty="0">
              <a:solidFill>
                <a:schemeClr val="accent3">
                  <a:lumMod val="75000"/>
                </a:schemeClr>
              </a:solidFill>
            </a:endParaRPr>
          </a:p>
        </p:txBody>
      </p:sp>
    </p:spTree>
    <p:extLst>
      <p:ext uri="{BB962C8B-B14F-4D97-AF65-F5344CB8AC3E}">
        <p14:creationId xmlns:p14="http://schemas.microsoft.com/office/powerpoint/2010/main" val="72484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51F3F-2675-55F4-ED02-6E33AE773A1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E350EFE-E0AF-E2E4-4B88-CFE95607AA43}"/>
              </a:ext>
            </a:extLst>
          </p:cNvPr>
          <p:cNvSpPr>
            <a:spLocks noGrp="1"/>
          </p:cNvSpPr>
          <p:nvPr>
            <p:ph type="title"/>
          </p:nvPr>
        </p:nvSpPr>
        <p:spPr>
          <a:xfrm>
            <a:off x="904875" y="131033"/>
            <a:ext cx="7610476" cy="616220"/>
          </a:xfrm>
        </p:spPr>
        <p:txBody>
          <a:bodyPr>
            <a:noAutofit/>
          </a:bodyPr>
          <a:lstStyle/>
          <a:p>
            <a:r>
              <a:rPr lang="en-GB" sz="2900" dirty="0">
                <a:solidFill>
                  <a:schemeClr val="tx2"/>
                </a:solidFill>
              </a:rPr>
              <a:t>What is chromatography? </a:t>
            </a:r>
            <a:br>
              <a:rPr lang="en-GB" sz="2900" dirty="0">
                <a:solidFill>
                  <a:schemeClr val="tx2"/>
                </a:solidFill>
              </a:rPr>
            </a:br>
            <a:br>
              <a:rPr lang="en-GB" sz="2900" dirty="0">
                <a:solidFill>
                  <a:schemeClr val="tx2"/>
                </a:solidFill>
              </a:rPr>
            </a:br>
            <a:endParaRPr lang="en-GB" sz="2900" dirty="0">
              <a:solidFill>
                <a:schemeClr val="tx2"/>
              </a:solidFill>
            </a:endParaRPr>
          </a:p>
        </p:txBody>
      </p:sp>
      <p:sp>
        <p:nvSpPr>
          <p:cNvPr id="3" name="Segnaposto numero diapositiva 5">
            <a:extLst>
              <a:ext uri="{FF2B5EF4-FFF2-40B4-BE49-F238E27FC236}">
                <a16:creationId xmlns:a16="http://schemas.microsoft.com/office/drawing/2014/main" id="{7B701D8E-C1E5-A693-E88E-8315D88B8D9A}"/>
              </a:ext>
            </a:extLst>
          </p:cNvPr>
          <p:cNvSpPr>
            <a:spLocks noGrp="1"/>
          </p:cNvSpPr>
          <p:nvPr>
            <p:ph type="sldNum" sz="quarter" idx="12"/>
          </p:nvPr>
        </p:nvSpPr>
        <p:spPr>
          <a:xfrm>
            <a:off x="8690703" y="4921604"/>
            <a:ext cx="512762" cy="163552"/>
          </a:xfrm>
        </p:spPr>
        <p:txBody>
          <a:bodyPr/>
          <a:lstStyle/>
          <a:p>
            <a:r>
              <a:rPr lang="fr-FR" dirty="0">
                <a:solidFill>
                  <a:schemeClr val="tx2"/>
                </a:solidFill>
              </a:rPr>
              <a:t>5</a:t>
            </a:r>
          </a:p>
        </p:txBody>
      </p:sp>
      <p:sp>
        <p:nvSpPr>
          <p:cNvPr id="9" name="TextBox 8">
            <a:extLst>
              <a:ext uri="{FF2B5EF4-FFF2-40B4-BE49-F238E27FC236}">
                <a16:creationId xmlns:a16="http://schemas.microsoft.com/office/drawing/2014/main" id="{F535C8BD-524B-CB6C-3D65-D5F825F114DD}"/>
              </a:ext>
            </a:extLst>
          </p:cNvPr>
          <p:cNvSpPr txBox="1"/>
          <p:nvPr/>
        </p:nvSpPr>
        <p:spPr>
          <a:xfrm>
            <a:off x="342716" y="877825"/>
            <a:ext cx="8470988" cy="655372"/>
          </a:xfrm>
          <a:prstGeom prst="rect">
            <a:avLst/>
          </a:prstGeom>
          <a:noFill/>
        </p:spPr>
        <p:txBody>
          <a:bodyPr wrap="square">
            <a:spAutoFit/>
          </a:bodyPr>
          <a:lstStyle/>
          <a:p>
            <a:pPr algn="just">
              <a:lnSpc>
                <a:spcPct val="150000"/>
              </a:lnSpc>
            </a:pPr>
            <a:r>
              <a:rPr lang="en-US" sz="1300" dirty="0">
                <a:solidFill>
                  <a:schemeClr val="tx2"/>
                </a:solidFill>
              </a:rPr>
              <a:t>Separation of components using </a:t>
            </a:r>
            <a:r>
              <a:rPr lang="en-US" sz="1300" b="1" dirty="0">
                <a:solidFill>
                  <a:schemeClr val="tx2"/>
                </a:solidFill>
              </a:rPr>
              <a:t>differential affinities </a:t>
            </a:r>
            <a:r>
              <a:rPr lang="en-US" sz="1300" dirty="0">
                <a:solidFill>
                  <a:schemeClr val="tx2"/>
                </a:solidFill>
              </a:rPr>
              <a:t>of the components for a </a:t>
            </a:r>
            <a:r>
              <a:rPr lang="en-US" sz="1300" b="1" dirty="0">
                <a:solidFill>
                  <a:schemeClr val="tx2"/>
                </a:solidFill>
              </a:rPr>
              <a:t>mobile phase </a:t>
            </a:r>
            <a:r>
              <a:rPr lang="en-US" sz="1300" dirty="0">
                <a:solidFill>
                  <a:schemeClr val="tx2"/>
                </a:solidFill>
              </a:rPr>
              <a:t>and for a </a:t>
            </a:r>
            <a:r>
              <a:rPr lang="en-US" sz="1300" b="1" dirty="0">
                <a:solidFill>
                  <a:schemeClr val="tx2"/>
                </a:solidFill>
              </a:rPr>
              <a:t>stationary phase</a:t>
            </a:r>
            <a:r>
              <a:rPr lang="en-US" sz="1300" dirty="0">
                <a:solidFill>
                  <a:schemeClr val="tx2"/>
                </a:solidFill>
              </a:rPr>
              <a:t>, through which they pass</a:t>
            </a:r>
          </a:p>
        </p:txBody>
      </p:sp>
      <p:pic>
        <p:nvPicPr>
          <p:cNvPr id="15" name="Picture 14">
            <a:extLst>
              <a:ext uri="{FF2B5EF4-FFF2-40B4-BE49-F238E27FC236}">
                <a16:creationId xmlns:a16="http://schemas.microsoft.com/office/drawing/2014/main" id="{B34430AF-3819-DB9F-034F-1A88BEB4E50D}"/>
              </a:ext>
            </a:extLst>
          </p:cNvPr>
          <p:cNvPicPr>
            <a:picLocks noChangeAspect="1"/>
          </p:cNvPicPr>
          <p:nvPr/>
        </p:nvPicPr>
        <p:blipFill>
          <a:blip r:embed="rId3"/>
          <a:stretch>
            <a:fillRect/>
          </a:stretch>
        </p:blipFill>
        <p:spPr>
          <a:xfrm>
            <a:off x="2185188" y="1489468"/>
            <a:ext cx="4773623" cy="3522999"/>
          </a:xfrm>
          <a:prstGeom prst="rect">
            <a:avLst/>
          </a:prstGeom>
        </p:spPr>
      </p:pic>
      <p:sp>
        <p:nvSpPr>
          <p:cNvPr id="4" name="TextBox 3">
            <a:extLst>
              <a:ext uri="{FF2B5EF4-FFF2-40B4-BE49-F238E27FC236}">
                <a16:creationId xmlns:a16="http://schemas.microsoft.com/office/drawing/2014/main" id="{EE19C5C1-4D6E-2888-F1F6-48C1FFCA59F1}"/>
              </a:ext>
            </a:extLst>
          </p:cNvPr>
          <p:cNvSpPr txBox="1"/>
          <p:nvPr/>
        </p:nvSpPr>
        <p:spPr>
          <a:xfrm>
            <a:off x="4454549" y="4811726"/>
            <a:ext cx="2287806" cy="338554"/>
          </a:xfrm>
          <a:prstGeom prst="rect">
            <a:avLst/>
          </a:prstGeom>
          <a:noFill/>
        </p:spPr>
        <p:txBody>
          <a:bodyPr wrap="none" rtlCol="0">
            <a:spAutoFit/>
          </a:bodyPr>
          <a:lstStyle/>
          <a:p>
            <a:r>
              <a:rPr lang="en-US" sz="800" i="1" dirty="0" err="1">
                <a:solidFill>
                  <a:schemeClr val="accent3">
                    <a:lumMod val="75000"/>
                  </a:schemeClr>
                </a:solidFill>
                <a:effectLst/>
                <a:latin typeface=".AppleSystemUIFont"/>
              </a:rPr>
              <a:t>Cytiva</a:t>
            </a:r>
            <a:r>
              <a:rPr lang="en-US" sz="800" i="1" dirty="0">
                <a:solidFill>
                  <a:schemeClr val="accent3">
                    <a:lumMod val="75000"/>
                  </a:schemeClr>
                </a:solidFill>
                <a:effectLst/>
                <a:latin typeface=".AppleSystemUIFont"/>
              </a:rPr>
              <a:t> Life Sciences, Protein Purification Handbook</a:t>
            </a:r>
          </a:p>
          <a:p>
            <a:endParaRPr lang="en-US" sz="800" i="1" dirty="0">
              <a:solidFill>
                <a:schemeClr val="accent3">
                  <a:lumMod val="75000"/>
                </a:schemeClr>
              </a:solidFill>
            </a:endParaRPr>
          </a:p>
        </p:txBody>
      </p:sp>
    </p:spTree>
    <p:extLst>
      <p:ext uri="{BB962C8B-B14F-4D97-AF65-F5344CB8AC3E}">
        <p14:creationId xmlns:p14="http://schemas.microsoft.com/office/powerpoint/2010/main" val="1258238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DF19-11D7-FD9A-6A88-9150444C8F3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34593FE-142B-CD4B-DD7D-91F51C7489EE}"/>
              </a:ext>
            </a:extLst>
          </p:cNvPr>
          <p:cNvSpPr>
            <a:spLocks noGrp="1"/>
          </p:cNvSpPr>
          <p:nvPr>
            <p:ph type="title"/>
          </p:nvPr>
        </p:nvSpPr>
        <p:spPr>
          <a:xfrm>
            <a:off x="904875" y="131033"/>
            <a:ext cx="7610476" cy="616220"/>
          </a:xfrm>
        </p:spPr>
        <p:txBody>
          <a:bodyPr>
            <a:noAutofit/>
          </a:bodyPr>
          <a:lstStyle/>
          <a:p>
            <a:r>
              <a:rPr lang="en-GB" sz="2900" dirty="0"/>
              <a:t>Protein properties used in chromatography</a:t>
            </a:r>
            <a:br>
              <a:rPr lang="en-GB" sz="2900" dirty="0"/>
            </a:br>
            <a:endParaRPr lang="en-GB" sz="2900" dirty="0"/>
          </a:p>
        </p:txBody>
      </p:sp>
      <p:sp>
        <p:nvSpPr>
          <p:cNvPr id="3" name="Segnaposto numero diapositiva 5">
            <a:extLst>
              <a:ext uri="{FF2B5EF4-FFF2-40B4-BE49-F238E27FC236}">
                <a16:creationId xmlns:a16="http://schemas.microsoft.com/office/drawing/2014/main" id="{716D7597-DD88-50B4-C276-792340B28619}"/>
              </a:ext>
            </a:extLst>
          </p:cNvPr>
          <p:cNvSpPr>
            <a:spLocks noGrp="1"/>
          </p:cNvSpPr>
          <p:nvPr>
            <p:ph type="sldNum" sz="quarter" idx="12"/>
          </p:nvPr>
        </p:nvSpPr>
        <p:spPr>
          <a:xfrm>
            <a:off x="8690703" y="4921604"/>
            <a:ext cx="512762" cy="163552"/>
          </a:xfrm>
        </p:spPr>
        <p:txBody>
          <a:bodyPr/>
          <a:lstStyle/>
          <a:p>
            <a:r>
              <a:rPr lang="fr-FR" dirty="0"/>
              <a:t>6</a:t>
            </a:r>
          </a:p>
        </p:txBody>
      </p:sp>
      <p:pic>
        <p:nvPicPr>
          <p:cNvPr id="7" name="Picture 6">
            <a:extLst>
              <a:ext uri="{FF2B5EF4-FFF2-40B4-BE49-F238E27FC236}">
                <a16:creationId xmlns:a16="http://schemas.microsoft.com/office/drawing/2014/main" id="{6B41C846-FE37-4F8C-2ED6-71C0B53777B3}"/>
              </a:ext>
            </a:extLst>
          </p:cNvPr>
          <p:cNvPicPr>
            <a:picLocks noChangeAspect="1"/>
          </p:cNvPicPr>
          <p:nvPr/>
        </p:nvPicPr>
        <p:blipFill>
          <a:blip r:embed="rId3"/>
          <a:stretch>
            <a:fillRect/>
          </a:stretch>
        </p:blipFill>
        <p:spPr>
          <a:xfrm>
            <a:off x="1243028" y="747253"/>
            <a:ext cx="6657943" cy="3745093"/>
          </a:xfrm>
          <a:prstGeom prst="rect">
            <a:avLst/>
          </a:prstGeom>
        </p:spPr>
      </p:pic>
      <p:sp>
        <p:nvSpPr>
          <p:cNvPr id="4" name="TextBox 3">
            <a:extLst>
              <a:ext uri="{FF2B5EF4-FFF2-40B4-BE49-F238E27FC236}">
                <a16:creationId xmlns:a16="http://schemas.microsoft.com/office/drawing/2014/main" id="{C4AC63FE-2668-D696-722C-B58F3B924911}"/>
              </a:ext>
            </a:extLst>
          </p:cNvPr>
          <p:cNvSpPr txBox="1"/>
          <p:nvPr/>
        </p:nvSpPr>
        <p:spPr>
          <a:xfrm>
            <a:off x="5960196" y="4493972"/>
            <a:ext cx="2052165" cy="338554"/>
          </a:xfrm>
          <a:prstGeom prst="rect">
            <a:avLst/>
          </a:prstGeom>
          <a:noFill/>
        </p:spPr>
        <p:txBody>
          <a:bodyPr wrap="none" rtlCol="0">
            <a:spAutoFit/>
          </a:bodyPr>
          <a:lstStyle/>
          <a:p>
            <a:r>
              <a:rPr lang="en-US" sz="800" i="1" dirty="0">
                <a:solidFill>
                  <a:schemeClr val="accent3">
                    <a:lumMod val="75000"/>
                  </a:schemeClr>
                </a:solidFill>
                <a:effectLst/>
                <a:latin typeface=".AppleSystemUIFont"/>
              </a:rPr>
              <a:t>  </a:t>
            </a:r>
            <a:r>
              <a:rPr lang="en-US" sz="800" i="1" dirty="0">
                <a:solidFill>
                  <a:schemeClr val="accent3">
                    <a:lumMod val="75000"/>
                  </a:schemeClr>
                </a:solidFill>
                <a:effectLst/>
              </a:rPr>
              <a:t>Zamora C., </a:t>
            </a:r>
            <a:r>
              <a:rPr lang="en-US" sz="800" b="0" i="1" dirty="0">
                <a:solidFill>
                  <a:schemeClr val="accent3">
                    <a:lumMod val="75000"/>
                  </a:schemeClr>
                </a:solidFill>
                <a:effectLst/>
              </a:rPr>
              <a:t>2024</a:t>
            </a:r>
            <a:r>
              <a:rPr lang="en-US" sz="800" i="1" dirty="0">
                <a:solidFill>
                  <a:schemeClr val="accent3">
                    <a:lumMod val="75000"/>
                  </a:schemeClr>
                </a:solidFill>
                <a:effectLst/>
              </a:rPr>
              <a:t>, </a:t>
            </a:r>
            <a:r>
              <a:rPr lang="en-US" sz="800" i="1" dirty="0">
                <a:solidFill>
                  <a:schemeClr val="accent3">
                    <a:lumMod val="75000"/>
                  </a:schemeClr>
                </a:solidFill>
              </a:rPr>
              <a:t>Technology Networks</a:t>
            </a:r>
            <a:endParaRPr lang="en-US" sz="800" i="1" dirty="0">
              <a:solidFill>
                <a:schemeClr val="accent3">
                  <a:lumMod val="75000"/>
                </a:schemeClr>
              </a:solidFill>
              <a:effectLst/>
            </a:endParaRPr>
          </a:p>
          <a:p>
            <a:endParaRPr lang="en-US" sz="800" i="1" dirty="0">
              <a:solidFill>
                <a:schemeClr val="accent3">
                  <a:lumMod val="75000"/>
                </a:schemeClr>
              </a:solidFill>
            </a:endParaRPr>
          </a:p>
        </p:txBody>
      </p:sp>
    </p:spTree>
    <p:extLst>
      <p:ext uri="{BB962C8B-B14F-4D97-AF65-F5344CB8AC3E}">
        <p14:creationId xmlns:p14="http://schemas.microsoft.com/office/powerpoint/2010/main" val="841108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80921-C5B8-38E8-53FF-2044BAFCD1D5}"/>
            </a:ext>
          </a:extLst>
        </p:cNvPr>
        <p:cNvGrpSpPr/>
        <p:nvPr/>
      </p:nvGrpSpPr>
      <p:grpSpPr>
        <a:xfrm>
          <a:off x="0" y="0"/>
          <a:ext cx="0" cy="0"/>
          <a:chOff x="0" y="0"/>
          <a:chExt cx="0" cy="0"/>
        </a:xfrm>
      </p:grpSpPr>
      <p:sp>
        <p:nvSpPr>
          <p:cNvPr id="3" name="Segnaposto numero diapositiva 5">
            <a:extLst>
              <a:ext uri="{FF2B5EF4-FFF2-40B4-BE49-F238E27FC236}">
                <a16:creationId xmlns:a16="http://schemas.microsoft.com/office/drawing/2014/main" id="{55140BE9-3C3A-C839-42B0-056798832541}"/>
              </a:ext>
            </a:extLst>
          </p:cNvPr>
          <p:cNvSpPr>
            <a:spLocks noGrp="1"/>
          </p:cNvSpPr>
          <p:nvPr>
            <p:ph type="sldNum" sz="quarter" idx="12"/>
          </p:nvPr>
        </p:nvSpPr>
        <p:spPr>
          <a:xfrm>
            <a:off x="8690703" y="4921604"/>
            <a:ext cx="512762" cy="163552"/>
          </a:xfrm>
        </p:spPr>
        <p:txBody>
          <a:bodyPr/>
          <a:lstStyle/>
          <a:p>
            <a:r>
              <a:rPr lang="fr-FR" dirty="0">
                <a:solidFill>
                  <a:schemeClr val="tx2"/>
                </a:solidFill>
              </a:rPr>
              <a:t>7</a:t>
            </a:r>
          </a:p>
        </p:txBody>
      </p:sp>
      <p:sp>
        <p:nvSpPr>
          <p:cNvPr id="8" name="TextBox 7">
            <a:extLst>
              <a:ext uri="{FF2B5EF4-FFF2-40B4-BE49-F238E27FC236}">
                <a16:creationId xmlns:a16="http://schemas.microsoft.com/office/drawing/2014/main" id="{020678B3-0C7B-AE6F-34E3-5A09B6DBEE34}"/>
              </a:ext>
            </a:extLst>
          </p:cNvPr>
          <p:cNvSpPr txBox="1"/>
          <p:nvPr/>
        </p:nvSpPr>
        <p:spPr>
          <a:xfrm>
            <a:off x="904875" y="747253"/>
            <a:ext cx="7610475" cy="659411"/>
          </a:xfrm>
          <a:prstGeom prst="rect">
            <a:avLst/>
          </a:prstGeom>
          <a:noFill/>
        </p:spPr>
        <p:txBody>
          <a:bodyPr wrap="square">
            <a:spAutoFit/>
          </a:bodyPr>
          <a:lstStyle/>
          <a:p>
            <a:pPr algn="just">
              <a:lnSpc>
                <a:spcPct val="150000"/>
              </a:lnSpc>
              <a:spcBef>
                <a:spcPts val="900"/>
              </a:spcBef>
            </a:pPr>
            <a:r>
              <a:rPr lang="en-US" sz="1300" b="0" i="0" dirty="0">
                <a:solidFill>
                  <a:schemeClr val="tx2"/>
                </a:solidFill>
                <a:effectLst/>
              </a:rPr>
              <a:t>Protein tagging involves </a:t>
            </a:r>
            <a:r>
              <a:rPr lang="en-US" sz="1300" b="1" i="0" dirty="0">
                <a:solidFill>
                  <a:schemeClr val="tx2"/>
                </a:solidFill>
                <a:effectLst/>
              </a:rPr>
              <a:t>adding</a:t>
            </a:r>
            <a:r>
              <a:rPr lang="en-US" sz="1300" b="0" i="0" dirty="0">
                <a:solidFill>
                  <a:schemeClr val="tx2"/>
                </a:solidFill>
                <a:effectLst/>
              </a:rPr>
              <a:t> a </a:t>
            </a:r>
            <a:r>
              <a:rPr lang="en-US" sz="1300" b="1" i="0" dirty="0">
                <a:solidFill>
                  <a:schemeClr val="tx2"/>
                </a:solidFill>
                <a:effectLst/>
              </a:rPr>
              <a:t>specific amino acid sequence </a:t>
            </a:r>
            <a:r>
              <a:rPr lang="en-US" sz="1300" b="0" i="0" dirty="0">
                <a:solidFill>
                  <a:schemeClr val="tx2"/>
                </a:solidFill>
                <a:effectLst/>
              </a:rPr>
              <a:t>to the protein of interest to facilitate purification</a:t>
            </a:r>
            <a:endParaRPr lang="en-US" sz="1300" dirty="0">
              <a:solidFill>
                <a:schemeClr val="tx2"/>
              </a:solidFill>
              <a:effectLst/>
            </a:endParaRPr>
          </a:p>
        </p:txBody>
      </p:sp>
      <p:sp>
        <p:nvSpPr>
          <p:cNvPr id="6" name="Titre 1">
            <a:extLst>
              <a:ext uri="{FF2B5EF4-FFF2-40B4-BE49-F238E27FC236}">
                <a16:creationId xmlns:a16="http://schemas.microsoft.com/office/drawing/2014/main" id="{4DB38C48-D50B-199D-01CB-20D7EABAE729}"/>
              </a:ext>
            </a:extLst>
          </p:cNvPr>
          <p:cNvSpPr txBox="1">
            <a:spLocks/>
          </p:cNvSpPr>
          <p:nvPr/>
        </p:nvSpPr>
        <p:spPr>
          <a:xfrm>
            <a:off x="904875" y="131033"/>
            <a:ext cx="7610476" cy="616220"/>
          </a:xfrm>
          <a:prstGeom prst="rect">
            <a:avLst/>
          </a:prstGeom>
        </p:spPr>
        <p:txBody>
          <a:bodyPr vert="horz" lIns="180000" tIns="0" rIns="72000" bIns="46800" rtlCol="0" anchor="t">
            <a:no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2800" b="1" dirty="0">
                <a:solidFill>
                  <a:schemeClr val="tx2"/>
                </a:solidFill>
                <a:effectLst/>
              </a:rPr>
              <a:t>Affinity Chromatography (</a:t>
            </a:r>
            <a:r>
              <a:rPr lang="en-US" sz="2800" b="1" dirty="0">
                <a:solidFill>
                  <a:schemeClr val="tx2"/>
                </a:solidFill>
              </a:rPr>
              <a:t>AC) : Protein tagging</a:t>
            </a:r>
            <a:br>
              <a:rPr lang="en-GB" sz="2900" dirty="0">
                <a:solidFill>
                  <a:schemeClr val="tx2"/>
                </a:solidFill>
              </a:rPr>
            </a:br>
            <a:endParaRPr lang="en-GB" sz="2900" dirty="0">
              <a:solidFill>
                <a:schemeClr val="tx2"/>
              </a:solidFill>
            </a:endParaRPr>
          </a:p>
        </p:txBody>
      </p:sp>
      <p:graphicFrame>
        <p:nvGraphicFramePr>
          <p:cNvPr id="2" name="Table 1">
            <a:extLst>
              <a:ext uri="{FF2B5EF4-FFF2-40B4-BE49-F238E27FC236}">
                <a16:creationId xmlns:a16="http://schemas.microsoft.com/office/drawing/2014/main" id="{2697E08F-C7DB-22C7-9F77-FFC31632A55C}"/>
              </a:ext>
            </a:extLst>
          </p:cNvPr>
          <p:cNvGraphicFramePr>
            <a:graphicFrameLocks noGrp="1"/>
          </p:cNvGraphicFramePr>
          <p:nvPr>
            <p:extLst>
              <p:ext uri="{D42A27DB-BD31-4B8C-83A1-F6EECF244321}">
                <p14:modId xmlns:p14="http://schemas.microsoft.com/office/powerpoint/2010/main" val="1263729872"/>
              </p:ext>
            </p:extLst>
          </p:nvPr>
        </p:nvGraphicFramePr>
        <p:xfrm>
          <a:off x="947854" y="1704802"/>
          <a:ext cx="7248292" cy="2530981"/>
        </p:xfrm>
        <a:graphic>
          <a:graphicData uri="http://schemas.openxmlformats.org/drawingml/2006/table">
            <a:tbl>
              <a:tblPr/>
              <a:tblGrid>
                <a:gridCol w="802888">
                  <a:extLst>
                    <a:ext uri="{9D8B030D-6E8A-4147-A177-3AD203B41FA5}">
                      <a16:colId xmlns:a16="http://schemas.microsoft.com/office/drawing/2014/main" val="2838963101"/>
                    </a:ext>
                  </a:extLst>
                </a:gridCol>
                <a:gridCol w="1335254">
                  <a:extLst>
                    <a:ext uri="{9D8B030D-6E8A-4147-A177-3AD203B41FA5}">
                      <a16:colId xmlns:a16="http://schemas.microsoft.com/office/drawing/2014/main" val="3608758102"/>
                    </a:ext>
                  </a:extLst>
                </a:gridCol>
                <a:gridCol w="1028620">
                  <a:extLst>
                    <a:ext uri="{9D8B030D-6E8A-4147-A177-3AD203B41FA5}">
                      <a16:colId xmlns:a16="http://schemas.microsoft.com/office/drawing/2014/main" val="140010637"/>
                    </a:ext>
                  </a:extLst>
                </a:gridCol>
                <a:gridCol w="1304877">
                  <a:extLst>
                    <a:ext uri="{9D8B030D-6E8A-4147-A177-3AD203B41FA5}">
                      <a16:colId xmlns:a16="http://schemas.microsoft.com/office/drawing/2014/main" val="3871099567"/>
                    </a:ext>
                  </a:extLst>
                </a:gridCol>
                <a:gridCol w="2776653">
                  <a:extLst>
                    <a:ext uri="{9D8B030D-6E8A-4147-A177-3AD203B41FA5}">
                      <a16:colId xmlns:a16="http://schemas.microsoft.com/office/drawing/2014/main" val="2380703373"/>
                    </a:ext>
                  </a:extLst>
                </a:gridCol>
              </a:tblGrid>
              <a:tr h="450969">
                <a:tc>
                  <a:txBody>
                    <a:bodyPr/>
                    <a:lstStyle/>
                    <a:p>
                      <a:pPr algn="ctr">
                        <a:spcBef>
                          <a:spcPts val="375"/>
                        </a:spcBef>
                        <a:spcAft>
                          <a:spcPts val="375"/>
                        </a:spcAft>
                      </a:pPr>
                      <a:r>
                        <a:rPr lang="en-US" sz="1300" b="1" dirty="0">
                          <a:effectLst/>
                        </a:rPr>
                        <a:t>Tag</a:t>
                      </a:r>
                      <a:endParaRPr lang="en-US" sz="1300" dirty="0">
                        <a:effectLst/>
                      </a:endParaRP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spcBef>
                          <a:spcPts val="375"/>
                        </a:spcBef>
                        <a:spcAft>
                          <a:spcPts val="375"/>
                        </a:spcAft>
                      </a:pPr>
                      <a:r>
                        <a:rPr lang="en-US" sz="1300" b="1" dirty="0">
                          <a:effectLst/>
                        </a:rPr>
                        <a:t>Description</a:t>
                      </a:r>
                      <a:endParaRPr lang="en-US" sz="1300" dirty="0">
                        <a:effectLst/>
                      </a:endParaRP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spcBef>
                          <a:spcPts val="375"/>
                        </a:spcBef>
                        <a:spcAft>
                          <a:spcPts val="375"/>
                        </a:spcAft>
                      </a:pPr>
                      <a:r>
                        <a:rPr lang="en-US" sz="1300" b="1">
                          <a:effectLst/>
                        </a:rPr>
                        <a:t>Binding partner</a:t>
                      </a:r>
                      <a:endParaRPr lang="en-US" sz="1300">
                        <a:effectLst/>
                      </a:endParaRP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spcBef>
                          <a:spcPts val="375"/>
                        </a:spcBef>
                        <a:spcAft>
                          <a:spcPts val="375"/>
                        </a:spcAft>
                      </a:pPr>
                      <a:r>
                        <a:rPr lang="en-US" sz="1300" b="1">
                          <a:effectLst/>
                        </a:rPr>
                        <a:t>Size</a:t>
                      </a:r>
                      <a:endParaRPr lang="en-US" sz="1300">
                        <a:effectLst/>
                      </a:endParaRP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spcBef>
                          <a:spcPts val="375"/>
                        </a:spcBef>
                        <a:spcAft>
                          <a:spcPts val="375"/>
                        </a:spcAft>
                      </a:pPr>
                      <a:r>
                        <a:rPr lang="en-US" sz="1300" b="1">
                          <a:effectLst/>
                        </a:rPr>
                        <a:t>Applications</a:t>
                      </a:r>
                      <a:endParaRPr lang="en-US" sz="1300">
                        <a:effectLst/>
                      </a:endParaRP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400395929"/>
                  </a:ext>
                </a:extLst>
              </a:tr>
              <a:tr h="450969">
                <a:tc>
                  <a:txBody>
                    <a:bodyPr/>
                    <a:lstStyle/>
                    <a:p>
                      <a:pPr algn="ctr">
                        <a:spcBef>
                          <a:spcPts val="375"/>
                        </a:spcBef>
                        <a:spcAft>
                          <a:spcPts val="375"/>
                        </a:spcAft>
                      </a:pPr>
                      <a:r>
                        <a:rPr lang="en-US" sz="1300">
                          <a:effectLst/>
                        </a:rPr>
                        <a:t>His</a:t>
                      </a:r>
                      <a:endParaRPr lang="en-US" sz="1300" dirty="0">
                        <a:effectLst/>
                      </a:endParaRP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a:spcBef>
                          <a:spcPts val="375"/>
                        </a:spcBef>
                        <a:spcAft>
                          <a:spcPts val="375"/>
                        </a:spcAft>
                      </a:pPr>
                      <a:r>
                        <a:rPr lang="en-US" sz="1300" dirty="0" err="1">
                          <a:effectLst/>
                        </a:rPr>
                        <a:t>Polyhistidine</a:t>
                      </a:r>
                      <a:r>
                        <a:rPr lang="en-US" sz="1300" dirty="0">
                          <a:effectLst/>
                        </a:rPr>
                        <a:t> sequence</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a:spcBef>
                          <a:spcPts val="375"/>
                        </a:spcBef>
                        <a:spcAft>
                          <a:spcPts val="375"/>
                        </a:spcAft>
                      </a:pPr>
                      <a:r>
                        <a:rPr lang="en-US" sz="1300" dirty="0">
                          <a:effectLst/>
                        </a:rPr>
                        <a:t>Nickel/cobalt ions</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a:spcBef>
                          <a:spcPts val="375"/>
                        </a:spcBef>
                        <a:spcAft>
                          <a:spcPts val="375"/>
                        </a:spcAft>
                      </a:pPr>
                      <a:r>
                        <a:rPr lang="en-US" sz="1300" dirty="0">
                          <a:effectLst/>
                        </a:rPr>
                        <a:t>Small</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a:spcBef>
                          <a:spcPts val="375"/>
                        </a:spcBef>
                        <a:spcAft>
                          <a:spcPts val="375"/>
                        </a:spcAft>
                      </a:pPr>
                      <a:r>
                        <a:rPr lang="en-US" sz="1300" dirty="0">
                          <a:effectLst/>
                        </a:rPr>
                        <a:t>General purification, protein interactions</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2006711835"/>
                  </a:ext>
                </a:extLst>
              </a:tr>
              <a:tr h="450969">
                <a:tc>
                  <a:txBody>
                    <a:bodyPr/>
                    <a:lstStyle/>
                    <a:p>
                      <a:pPr algn="ctr">
                        <a:spcBef>
                          <a:spcPts val="375"/>
                        </a:spcBef>
                        <a:spcAft>
                          <a:spcPts val="375"/>
                        </a:spcAft>
                      </a:pPr>
                      <a:r>
                        <a:rPr lang="en-US" sz="1300">
                          <a:effectLst/>
                        </a:rPr>
                        <a:t>GST</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spcBef>
                          <a:spcPts val="375"/>
                        </a:spcBef>
                        <a:spcAft>
                          <a:spcPts val="375"/>
                        </a:spcAft>
                      </a:pPr>
                      <a:r>
                        <a:rPr lang="en-US" sz="1300">
                          <a:effectLst/>
                        </a:rPr>
                        <a:t>Glutathione S-transferase</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spcBef>
                          <a:spcPts val="375"/>
                        </a:spcBef>
                        <a:spcAft>
                          <a:spcPts val="375"/>
                        </a:spcAft>
                      </a:pPr>
                      <a:r>
                        <a:rPr lang="en-US" sz="1300" dirty="0">
                          <a:effectLst/>
                        </a:rPr>
                        <a:t>Glutathione</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spcBef>
                          <a:spcPts val="375"/>
                        </a:spcBef>
                        <a:spcAft>
                          <a:spcPts val="375"/>
                        </a:spcAft>
                      </a:pPr>
                      <a:r>
                        <a:rPr lang="en-US" sz="1300" dirty="0">
                          <a:effectLst/>
                        </a:rPr>
                        <a:t>Large</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spcBef>
                          <a:spcPts val="375"/>
                        </a:spcBef>
                        <a:spcAft>
                          <a:spcPts val="375"/>
                        </a:spcAft>
                      </a:pPr>
                      <a:r>
                        <a:rPr lang="en-US" sz="1300" dirty="0">
                          <a:effectLst/>
                        </a:rPr>
                        <a:t>Solubility enhancement, activity assays</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593236518"/>
                  </a:ext>
                </a:extLst>
              </a:tr>
              <a:tr h="450969">
                <a:tc>
                  <a:txBody>
                    <a:bodyPr/>
                    <a:lstStyle/>
                    <a:p>
                      <a:pPr algn="ctr">
                        <a:spcBef>
                          <a:spcPts val="375"/>
                        </a:spcBef>
                        <a:spcAft>
                          <a:spcPts val="375"/>
                        </a:spcAft>
                      </a:pPr>
                      <a:r>
                        <a:rPr lang="en-US" sz="1300" b="1" dirty="0">
                          <a:effectLst/>
                        </a:rPr>
                        <a:t>MBP</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a:spcBef>
                          <a:spcPts val="375"/>
                        </a:spcBef>
                        <a:spcAft>
                          <a:spcPts val="375"/>
                        </a:spcAft>
                      </a:pPr>
                      <a:r>
                        <a:rPr lang="en-US" sz="1300" b="1" dirty="0">
                          <a:effectLst/>
                        </a:rPr>
                        <a:t>Maltose-binding protein</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a:spcBef>
                          <a:spcPts val="375"/>
                        </a:spcBef>
                        <a:spcAft>
                          <a:spcPts val="375"/>
                        </a:spcAft>
                      </a:pPr>
                      <a:r>
                        <a:rPr lang="en-US" sz="1300" b="1" dirty="0">
                          <a:effectLst/>
                        </a:rPr>
                        <a:t>Amylose</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a:spcBef>
                          <a:spcPts val="375"/>
                        </a:spcBef>
                        <a:spcAft>
                          <a:spcPts val="375"/>
                        </a:spcAft>
                      </a:pPr>
                      <a:r>
                        <a:rPr lang="en-US" sz="1300" b="1" dirty="0">
                          <a:effectLst/>
                        </a:rPr>
                        <a:t>Large</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tc>
                  <a:txBody>
                    <a:bodyPr/>
                    <a:lstStyle/>
                    <a:p>
                      <a:pPr algn="ctr">
                        <a:spcBef>
                          <a:spcPts val="375"/>
                        </a:spcBef>
                        <a:spcAft>
                          <a:spcPts val="375"/>
                        </a:spcAft>
                      </a:pPr>
                      <a:r>
                        <a:rPr lang="en-US" sz="1300" b="1" dirty="0">
                          <a:effectLst/>
                        </a:rPr>
                        <a:t>Solubility enhancement, protein folding</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EEEEE"/>
                    </a:solidFill>
                  </a:tcPr>
                </a:tc>
                <a:extLst>
                  <a:ext uri="{0D108BD9-81ED-4DB2-BD59-A6C34878D82A}">
                    <a16:rowId xmlns:a16="http://schemas.microsoft.com/office/drawing/2014/main" val="347432424"/>
                  </a:ext>
                </a:extLst>
              </a:tr>
              <a:tr h="641221">
                <a:tc>
                  <a:txBody>
                    <a:bodyPr/>
                    <a:lstStyle/>
                    <a:p>
                      <a:pPr algn="ctr">
                        <a:spcBef>
                          <a:spcPts val="375"/>
                        </a:spcBef>
                        <a:spcAft>
                          <a:spcPts val="375"/>
                        </a:spcAft>
                      </a:pPr>
                      <a:r>
                        <a:rPr lang="en-US" sz="1300" dirty="0">
                          <a:effectLst/>
                        </a:rPr>
                        <a:t>FLAG</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spcBef>
                          <a:spcPts val="375"/>
                        </a:spcBef>
                        <a:spcAft>
                          <a:spcPts val="375"/>
                        </a:spcAft>
                      </a:pPr>
                      <a:r>
                        <a:rPr lang="en-US" sz="1300" dirty="0">
                          <a:effectLst/>
                        </a:rPr>
                        <a:t>Short peptide (DYKDDDDK)</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spcBef>
                          <a:spcPts val="375"/>
                        </a:spcBef>
                        <a:spcAft>
                          <a:spcPts val="375"/>
                        </a:spcAft>
                      </a:pPr>
                      <a:r>
                        <a:rPr lang="en-US" sz="1300" dirty="0">
                          <a:effectLst/>
                        </a:rPr>
                        <a:t>Anti-FLAG antibody</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spcBef>
                          <a:spcPts val="375"/>
                        </a:spcBef>
                        <a:spcAft>
                          <a:spcPts val="375"/>
                        </a:spcAft>
                      </a:pPr>
                      <a:r>
                        <a:rPr lang="en-US" sz="1300" dirty="0">
                          <a:effectLst/>
                        </a:rPr>
                        <a:t>Small</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spcBef>
                          <a:spcPts val="375"/>
                        </a:spcBef>
                        <a:spcAft>
                          <a:spcPts val="375"/>
                        </a:spcAft>
                      </a:pPr>
                      <a:r>
                        <a:rPr lang="en-US" sz="1300" dirty="0">
                          <a:effectLst/>
                        </a:rPr>
                        <a:t>Western blotting, immunoprecipitation</a:t>
                      </a:r>
                    </a:p>
                  </a:txBody>
                  <a:tcPr marL="38100" marR="38100" marT="38100" marB="381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775163674"/>
                  </a:ext>
                </a:extLst>
              </a:tr>
            </a:tbl>
          </a:graphicData>
        </a:graphic>
      </p:graphicFrame>
    </p:spTree>
    <p:extLst>
      <p:ext uri="{BB962C8B-B14F-4D97-AF65-F5344CB8AC3E}">
        <p14:creationId xmlns:p14="http://schemas.microsoft.com/office/powerpoint/2010/main" val="448745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B5F40-0D55-0AD2-1FE9-A569184B96C3}"/>
            </a:ext>
          </a:extLst>
        </p:cNvPr>
        <p:cNvGrpSpPr/>
        <p:nvPr/>
      </p:nvGrpSpPr>
      <p:grpSpPr>
        <a:xfrm>
          <a:off x="0" y="0"/>
          <a:ext cx="0" cy="0"/>
          <a:chOff x="0" y="0"/>
          <a:chExt cx="0" cy="0"/>
        </a:xfrm>
      </p:grpSpPr>
      <p:sp>
        <p:nvSpPr>
          <p:cNvPr id="3" name="Segnaposto numero diapositiva 5">
            <a:extLst>
              <a:ext uri="{FF2B5EF4-FFF2-40B4-BE49-F238E27FC236}">
                <a16:creationId xmlns:a16="http://schemas.microsoft.com/office/drawing/2014/main" id="{D055B640-5B0B-5C9C-4AF7-8C226CC35FD1}"/>
              </a:ext>
            </a:extLst>
          </p:cNvPr>
          <p:cNvSpPr>
            <a:spLocks noGrp="1"/>
          </p:cNvSpPr>
          <p:nvPr>
            <p:ph type="sldNum" sz="quarter" idx="12"/>
          </p:nvPr>
        </p:nvSpPr>
        <p:spPr>
          <a:xfrm>
            <a:off x="8690703" y="4921604"/>
            <a:ext cx="512762" cy="163552"/>
          </a:xfrm>
        </p:spPr>
        <p:txBody>
          <a:bodyPr/>
          <a:lstStyle/>
          <a:p>
            <a:r>
              <a:rPr lang="fr-FR" dirty="0">
                <a:solidFill>
                  <a:schemeClr val="tx2"/>
                </a:solidFill>
              </a:rPr>
              <a:t>8</a:t>
            </a:r>
          </a:p>
        </p:txBody>
      </p:sp>
      <p:sp>
        <p:nvSpPr>
          <p:cNvPr id="6" name="Titre 1">
            <a:extLst>
              <a:ext uri="{FF2B5EF4-FFF2-40B4-BE49-F238E27FC236}">
                <a16:creationId xmlns:a16="http://schemas.microsoft.com/office/drawing/2014/main" id="{46C4EBEA-6BB1-8ED2-4587-F249EA4C7295}"/>
              </a:ext>
            </a:extLst>
          </p:cNvPr>
          <p:cNvSpPr txBox="1">
            <a:spLocks/>
          </p:cNvSpPr>
          <p:nvPr/>
        </p:nvSpPr>
        <p:spPr>
          <a:xfrm>
            <a:off x="904875" y="131033"/>
            <a:ext cx="7610476" cy="616220"/>
          </a:xfrm>
          <a:prstGeom prst="rect">
            <a:avLst/>
          </a:prstGeom>
        </p:spPr>
        <p:txBody>
          <a:bodyPr vert="horz" lIns="180000" tIns="0" rIns="72000" bIns="46800" rtlCol="0" anchor="t">
            <a:no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2800" b="1" dirty="0">
                <a:solidFill>
                  <a:schemeClr val="tx2"/>
                </a:solidFill>
                <a:effectLst/>
                <a:latin typeface="+mj-lt"/>
              </a:rPr>
              <a:t>Ion Exchange Chromatography </a:t>
            </a:r>
            <a:r>
              <a:rPr lang="en-US" sz="2800" b="1" dirty="0">
                <a:solidFill>
                  <a:schemeClr val="tx2"/>
                </a:solidFill>
                <a:effectLst/>
              </a:rPr>
              <a:t>(IEX)</a:t>
            </a:r>
            <a:endParaRPr lang="en-US" sz="2800" dirty="0">
              <a:solidFill>
                <a:schemeClr val="tx2"/>
              </a:solidFill>
              <a:effectLst/>
              <a:latin typeface="+mj-lt"/>
            </a:endParaRPr>
          </a:p>
          <a:p>
            <a:br>
              <a:rPr lang="en-GB" sz="2900" dirty="0">
                <a:solidFill>
                  <a:schemeClr val="tx2"/>
                </a:solidFill>
              </a:rPr>
            </a:br>
            <a:endParaRPr lang="en-GB" sz="2900" dirty="0">
              <a:solidFill>
                <a:schemeClr val="tx2"/>
              </a:solidFill>
            </a:endParaRPr>
          </a:p>
        </p:txBody>
      </p:sp>
      <p:sp>
        <p:nvSpPr>
          <p:cNvPr id="7" name="TextBox 6">
            <a:extLst>
              <a:ext uri="{FF2B5EF4-FFF2-40B4-BE49-F238E27FC236}">
                <a16:creationId xmlns:a16="http://schemas.microsoft.com/office/drawing/2014/main" id="{B32796B1-2712-F5D6-E360-E93ADDF1D7A7}"/>
              </a:ext>
            </a:extLst>
          </p:cNvPr>
          <p:cNvSpPr txBox="1"/>
          <p:nvPr/>
        </p:nvSpPr>
        <p:spPr>
          <a:xfrm>
            <a:off x="766762" y="679871"/>
            <a:ext cx="7610476" cy="355290"/>
          </a:xfrm>
          <a:prstGeom prst="rect">
            <a:avLst/>
          </a:prstGeom>
          <a:noFill/>
        </p:spPr>
        <p:txBody>
          <a:bodyPr wrap="square">
            <a:spAutoFit/>
          </a:bodyPr>
          <a:lstStyle/>
          <a:p>
            <a:pPr>
              <a:lnSpc>
                <a:spcPct val="150000"/>
              </a:lnSpc>
            </a:pPr>
            <a:r>
              <a:rPr lang="en-US" sz="1300" b="1" dirty="0">
                <a:solidFill>
                  <a:schemeClr val="tx2"/>
                </a:solidFill>
                <a:effectLst/>
              </a:rPr>
              <a:t>Principle:</a:t>
            </a:r>
            <a:r>
              <a:rPr lang="en-US" sz="1300" dirty="0">
                <a:solidFill>
                  <a:schemeClr val="tx2"/>
                </a:solidFill>
                <a:effectLst/>
              </a:rPr>
              <a:t> Separates proteins based on their </a:t>
            </a:r>
            <a:r>
              <a:rPr lang="en-US" sz="1300" b="1" dirty="0">
                <a:solidFill>
                  <a:schemeClr val="tx2"/>
                </a:solidFill>
                <a:effectLst/>
              </a:rPr>
              <a:t>charge</a:t>
            </a:r>
          </a:p>
        </p:txBody>
      </p:sp>
      <p:sp>
        <p:nvSpPr>
          <p:cNvPr id="5" name="TextBox 4">
            <a:extLst>
              <a:ext uri="{FF2B5EF4-FFF2-40B4-BE49-F238E27FC236}">
                <a16:creationId xmlns:a16="http://schemas.microsoft.com/office/drawing/2014/main" id="{D50F5938-5646-19A1-8F28-465AEB1235EC}"/>
              </a:ext>
            </a:extLst>
          </p:cNvPr>
          <p:cNvSpPr txBox="1"/>
          <p:nvPr/>
        </p:nvSpPr>
        <p:spPr>
          <a:xfrm>
            <a:off x="766762" y="1139428"/>
            <a:ext cx="7610476" cy="1107996"/>
          </a:xfrm>
          <a:prstGeom prst="rect">
            <a:avLst/>
          </a:prstGeom>
          <a:noFill/>
        </p:spPr>
        <p:txBody>
          <a:bodyPr wrap="square" numCol="2">
            <a:spAutoFit/>
          </a:bodyPr>
          <a:lstStyle/>
          <a:p>
            <a:pPr marL="285750" indent="-285750">
              <a:lnSpc>
                <a:spcPct val="150000"/>
              </a:lnSpc>
              <a:spcBef>
                <a:spcPts val="900"/>
              </a:spcBef>
              <a:buFont typeface="Wingdings" pitchFamily="2" charset="2"/>
              <a:buChar char="ü"/>
            </a:pPr>
            <a:r>
              <a:rPr lang="en-US" sz="1300" b="1" dirty="0">
                <a:solidFill>
                  <a:schemeClr val="tx2"/>
                </a:solidFill>
                <a:effectLst/>
              </a:rPr>
              <a:t>Anion Exchange:</a:t>
            </a:r>
            <a:r>
              <a:rPr lang="en-US" sz="1300" dirty="0">
                <a:solidFill>
                  <a:schemeClr val="tx2"/>
                </a:solidFill>
                <a:effectLst/>
              </a:rPr>
              <a:t> Binds negatively charged proteins using positively charged resins</a:t>
            </a:r>
          </a:p>
          <a:p>
            <a:pPr marL="285750" indent="-285750">
              <a:lnSpc>
                <a:spcPct val="150000"/>
              </a:lnSpc>
              <a:spcBef>
                <a:spcPts val="900"/>
              </a:spcBef>
              <a:buFont typeface="Wingdings" pitchFamily="2" charset="2"/>
              <a:buChar char="ü"/>
            </a:pPr>
            <a:endParaRPr lang="en-US" sz="1300" dirty="0">
              <a:solidFill>
                <a:schemeClr val="tx2"/>
              </a:solidFill>
              <a:effectLst/>
            </a:endParaRPr>
          </a:p>
          <a:p>
            <a:pPr marL="285750" indent="-285750">
              <a:lnSpc>
                <a:spcPct val="150000"/>
              </a:lnSpc>
              <a:spcBef>
                <a:spcPts val="900"/>
              </a:spcBef>
              <a:buFont typeface="Wingdings" pitchFamily="2" charset="2"/>
              <a:buChar char="ü"/>
            </a:pPr>
            <a:r>
              <a:rPr lang="en-US" sz="1300" b="1" dirty="0">
                <a:solidFill>
                  <a:schemeClr val="tx2"/>
                </a:solidFill>
                <a:effectLst/>
              </a:rPr>
              <a:t>Cation Exchange:</a:t>
            </a:r>
            <a:r>
              <a:rPr lang="en-US" sz="1300" dirty="0">
                <a:solidFill>
                  <a:schemeClr val="tx2"/>
                </a:solidFill>
                <a:effectLst/>
              </a:rPr>
              <a:t> Binds positively charged proteins using negatively charged resins</a:t>
            </a:r>
          </a:p>
          <a:p>
            <a:pPr marL="285750" indent="-285750">
              <a:lnSpc>
                <a:spcPct val="150000"/>
              </a:lnSpc>
              <a:spcBef>
                <a:spcPts val="900"/>
              </a:spcBef>
              <a:buFont typeface="Wingdings" pitchFamily="2" charset="2"/>
              <a:buChar char="ü"/>
            </a:pPr>
            <a:r>
              <a:rPr lang="en-US" sz="1300" b="1" dirty="0">
                <a:solidFill>
                  <a:schemeClr val="tx2"/>
                </a:solidFill>
                <a:effectLst/>
              </a:rPr>
              <a:t>An</a:t>
            </a:r>
            <a:endParaRPr lang="en-US" sz="1300" dirty="0">
              <a:solidFill>
                <a:schemeClr val="tx2"/>
              </a:solidFill>
              <a:effectLst/>
            </a:endParaRPr>
          </a:p>
        </p:txBody>
      </p:sp>
      <p:pic>
        <p:nvPicPr>
          <p:cNvPr id="14" name="Picture 13">
            <a:extLst>
              <a:ext uri="{FF2B5EF4-FFF2-40B4-BE49-F238E27FC236}">
                <a16:creationId xmlns:a16="http://schemas.microsoft.com/office/drawing/2014/main" id="{95363B0F-DDC7-5B98-282C-E6BA36C600BC}"/>
              </a:ext>
            </a:extLst>
          </p:cNvPr>
          <p:cNvPicPr>
            <a:picLocks noChangeAspect="1"/>
          </p:cNvPicPr>
          <p:nvPr/>
        </p:nvPicPr>
        <p:blipFill>
          <a:blip r:embed="rId3"/>
          <a:srcRect l="4604" r="1023"/>
          <a:stretch/>
        </p:blipFill>
        <p:spPr>
          <a:xfrm>
            <a:off x="2259464" y="1769668"/>
            <a:ext cx="4062159" cy="3373832"/>
          </a:xfrm>
          <a:prstGeom prst="rect">
            <a:avLst/>
          </a:prstGeom>
        </p:spPr>
      </p:pic>
      <p:sp>
        <p:nvSpPr>
          <p:cNvPr id="2" name="TextBox 1">
            <a:extLst>
              <a:ext uri="{FF2B5EF4-FFF2-40B4-BE49-F238E27FC236}">
                <a16:creationId xmlns:a16="http://schemas.microsoft.com/office/drawing/2014/main" id="{AC7A2EF6-EF43-0220-9B9C-60DA0DF54921}"/>
              </a:ext>
            </a:extLst>
          </p:cNvPr>
          <p:cNvSpPr txBox="1"/>
          <p:nvPr/>
        </p:nvSpPr>
        <p:spPr>
          <a:xfrm>
            <a:off x="5849601" y="4921604"/>
            <a:ext cx="671979" cy="338554"/>
          </a:xfrm>
          <a:prstGeom prst="rect">
            <a:avLst/>
          </a:prstGeom>
          <a:noFill/>
        </p:spPr>
        <p:txBody>
          <a:bodyPr wrap="none" rtlCol="0">
            <a:spAutoFit/>
          </a:bodyPr>
          <a:lstStyle/>
          <a:p>
            <a:r>
              <a:rPr lang="en-US" sz="800" i="1" dirty="0" err="1">
                <a:solidFill>
                  <a:schemeClr val="accent3"/>
                </a:solidFill>
                <a:effectLst/>
              </a:rPr>
              <a:t>BioRender</a:t>
            </a:r>
            <a:endParaRPr lang="en-US" sz="800" i="1" dirty="0">
              <a:solidFill>
                <a:schemeClr val="accent3"/>
              </a:solidFill>
              <a:effectLst/>
            </a:endParaRPr>
          </a:p>
          <a:p>
            <a:endParaRPr lang="en-US" sz="800" i="1" dirty="0">
              <a:solidFill>
                <a:schemeClr val="accent3">
                  <a:lumMod val="75000"/>
                </a:schemeClr>
              </a:solidFill>
            </a:endParaRPr>
          </a:p>
        </p:txBody>
      </p:sp>
      <p:sp>
        <p:nvSpPr>
          <p:cNvPr id="4" name="Rectangle 3">
            <a:extLst>
              <a:ext uri="{FF2B5EF4-FFF2-40B4-BE49-F238E27FC236}">
                <a16:creationId xmlns:a16="http://schemas.microsoft.com/office/drawing/2014/main" id="{FC8DF85F-5133-5F20-346E-C34200578D89}"/>
              </a:ext>
            </a:extLst>
          </p:cNvPr>
          <p:cNvSpPr/>
          <p:nvPr/>
        </p:nvSpPr>
        <p:spPr>
          <a:xfrm>
            <a:off x="6459667" y="5003380"/>
            <a:ext cx="123825" cy="228600"/>
          </a:xfrm>
          <a:prstGeom prst="rect">
            <a:avLst/>
          </a:prstGeom>
          <a:solidFill>
            <a:srgbClr val="FAFDFA"/>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694214154"/>
      </p:ext>
    </p:extLst>
  </p:cSld>
  <p:clrMapOvr>
    <a:masterClrMapping/>
  </p:clrMapOvr>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FC127AB4946248A5685C1F92D54FFE" ma:contentTypeVersion="0" ma:contentTypeDescription="Crée un document." ma:contentTypeScope="" ma:versionID="ef3ff242486930b75c69099c0dd02c57">
  <xsd:schema xmlns:xsd="http://www.w3.org/2001/XMLSchema" xmlns:xs="http://www.w3.org/2001/XMLSchema" xmlns:p="http://schemas.microsoft.com/office/2006/metadata/properties" targetNamespace="http://schemas.microsoft.com/office/2006/metadata/properties" ma:root="true" ma:fieldsID="ab09c1ba23edfaa45a5e9d385267c9b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6205E9-12FC-4D6C-B0C7-1E9025EEB158}">
  <ds:schemaRefs>
    <ds:schemaRef ds:uri="http://schemas.microsoft.com/sharepoint/v3/contenttype/forms"/>
  </ds:schemaRefs>
</ds:datastoreItem>
</file>

<file path=customXml/itemProps2.xml><?xml version="1.0" encoding="utf-8"?>
<ds:datastoreItem xmlns:ds="http://schemas.openxmlformats.org/officeDocument/2006/customXml" ds:itemID="{8F8CE09B-89B1-4B5D-BED2-87C84F0777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48A6C70-7FF5-480A-B09B-7D0A19B2F43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Thème Office</Template>
  <TotalTime>56763</TotalTime>
  <Words>4236</Words>
  <Application>Microsoft Macintosh PowerPoint</Application>
  <PresentationFormat>On-screen Show (16:9)</PresentationFormat>
  <Paragraphs>561</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.AppleSystemUIFont</vt:lpstr>
      <vt:lpstr>Arial</vt:lpstr>
      <vt:lpstr>Courier New</vt:lpstr>
      <vt:lpstr>Franklin Gothic Demi Cond</vt:lpstr>
      <vt:lpstr>Google Sans</vt:lpstr>
      <vt:lpstr>Helvetica Neue Medium</vt:lpstr>
      <vt:lpstr>Wingdings</vt:lpstr>
      <vt:lpstr>Thème Office</vt:lpstr>
      <vt:lpstr>PowerPoint Presentation</vt:lpstr>
      <vt:lpstr>What is Protein Purification? </vt:lpstr>
      <vt:lpstr>Typical Protein Purification Workflow </vt:lpstr>
      <vt:lpstr>Protein Extraction Methods   </vt:lpstr>
      <vt:lpstr>Protein Purification Techniques Overview </vt:lpstr>
      <vt:lpstr>What is chromatography?   </vt:lpstr>
      <vt:lpstr>Protein properties used in chromatography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Protein Purification Techniques:  Ultrafiltration and Dialysis  </vt:lpstr>
      <vt:lpstr>Ultrafiltration and Dialysis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EPFL</dc:title>
  <dc:creator>Utilisateur Microsoft Office</dc:creator>
  <cp:lastModifiedBy>Alessandro Minafra</cp:lastModifiedBy>
  <cp:revision>880</cp:revision>
  <cp:lastPrinted>2024-05-01T15:58:06Z</cp:lastPrinted>
  <dcterms:created xsi:type="dcterms:W3CDTF">2019-04-02T06:24:35Z</dcterms:created>
  <dcterms:modified xsi:type="dcterms:W3CDTF">2025-05-07T07:15:35Z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0x0101001BFC127AB4946248A5685C1F92D54FFE</vt:lpwstr>
  </property>
</Properties>
</file>